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Lst>
  <p:notesMasterIdLst>
    <p:notesMasterId r:id="rId60"/>
  </p:notesMasterIdLst>
  <p:handoutMasterIdLst>
    <p:handoutMasterId r:id="rId61"/>
  </p:handoutMasterIdLst>
  <p:sldIdLst>
    <p:sldId id="264" r:id="rId5"/>
    <p:sldId id="276" r:id="rId6"/>
    <p:sldId id="283" r:id="rId7"/>
    <p:sldId id="282" r:id="rId8"/>
    <p:sldId id="297" r:id="rId9"/>
    <p:sldId id="284" r:id="rId10"/>
    <p:sldId id="285" r:id="rId11"/>
    <p:sldId id="318" r:id="rId12"/>
    <p:sldId id="298" r:id="rId13"/>
    <p:sldId id="287" r:id="rId14"/>
    <p:sldId id="286" r:id="rId15"/>
    <p:sldId id="308" r:id="rId16"/>
    <p:sldId id="309" r:id="rId17"/>
    <p:sldId id="319" r:id="rId18"/>
    <p:sldId id="320" r:id="rId19"/>
    <p:sldId id="321" r:id="rId20"/>
    <p:sldId id="322" r:id="rId21"/>
    <p:sldId id="310" r:id="rId22"/>
    <p:sldId id="288" r:id="rId23"/>
    <p:sldId id="289" r:id="rId24"/>
    <p:sldId id="290" r:id="rId25"/>
    <p:sldId id="291" r:id="rId26"/>
    <p:sldId id="292" r:id="rId27"/>
    <p:sldId id="293" r:id="rId28"/>
    <p:sldId id="294" r:id="rId29"/>
    <p:sldId id="295" r:id="rId30"/>
    <p:sldId id="325" r:id="rId31"/>
    <p:sldId id="333" r:id="rId32"/>
    <p:sldId id="296" r:id="rId33"/>
    <p:sldId id="301" r:id="rId34"/>
    <p:sldId id="302" r:id="rId35"/>
    <p:sldId id="303" r:id="rId36"/>
    <p:sldId id="304" r:id="rId37"/>
    <p:sldId id="311" r:id="rId38"/>
    <p:sldId id="306" r:id="rId39"/>
    <p:sldId id="312" r:id="rId40"/>
    <p:sldId id="323" r:id="rId41"/>
    <p:sldId id="324" r:id="rId42"/>
    <p:sldId id="326" r:id="rId43"/>
    <p:sldId id="327" r:id="rId44"/>
    <p:sldId id="328" r:id="rId45"/>
    <p:sldId id="329" r:id="rId46"/>
    <p:sldId id="330" r:id="rId47"/>
    <p:sldId id="339" r:id="rId48"/>
    <p:sldId id="331" r:id="rId49"/>
    <p:sldId id="334" r:id="rId50"/>
    <p:sldId id="335" r:id="rId51"/>
    <p:sldId id="336" r:id="rId52"/>
    <p:sldId id="338" r:id="rId53"/>
    <p:sldId id="337" r:id="rId54"/>
    <p:sldId id="340" r:id="rId55"/>
    <p:sldId id="317" r:id="rId56"/>
    <p:sldId id="314" r:id="rId57"/>
    <p:sldId id="315" r:id="rId58"/>
    <p:sldId id="300" r:id="rId59"/>
  </p:sldIdLst>
  <p:sldSz cx="12188825" cy="6858000"/>
  <p:notesSz cx="6858000" cy="9144000"/>
  <p:defaultTextStyle>
    <a:defPPr rtl="0">
      <a:defRPr lang="zh-cn"/>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9" pos="3839" userDrawn="1">
          <p15:clr>
            <a:srgbClr val="A4A3A4"/>
          </p15:clr>
        </p15:guide>
        <p15:guide id="10"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00"/>
    <a:srgbClr val="4C6C4C"/>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howGuides="1">
      <p:cViewPr varScale="1">
        <p:scale>
          <a:sx n="114" d="100"/>
          <a:sy n="114" d="100"/>
        </p:scale>
        <p:origin x="414" y="102"/>
      </p:cViewPr>
      <p:guideLst>
        <p:guide pos="3839"/>
        <p:guide orient="horz" pos="2160"/>
      </p:guideLst>
    </p:cSldViewPr>
  </p:slideViewPr>
  <p:notesTextViewPr>
    <p:cViewPr>
      <p:scale>
        <a:sx n="1" d="1"/>
        <a:sy n="1" d="1"/>
      </p:scale>
      <p:origin x="0" y="0"/>
    </p:cViewPr>
  </p:notesTextViewPr>
  <p:notesViewPr>
    <p:cSldViewPr>
      <p:cViewPr varScale="1">
        <p:scale>
          <a:sx n="87" d="100"/>
          <a:sy n="87" d="100"/>
        </p:scale>
        <p:origin x="384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7B4343-FE0A-4008-97EA-DAB34A6172FD}" type="doc">
      <dgm:prSet loTypeId="urn:microsoft.com/office/officeart/2005/8/layout/process1" loCatId="process" qsTypeId="urn:microsoft.com/office/officeart/2005/8/quickstyle/simple1" qsCatId="simple" csTypeId="urn:microsoft.com/office/officeart/2005/8/colors/accent1_2" csCatId="accent1" phldr="1"/>
      <dgm:spPr/>
    </dgm:pt>
    <dgm:pt modelId="{761AC093-5784-4FBF-AE05-DCDF8079FC71}">
      <dgm:prSet phldrT="[文本]"/>
      <dgm:spPr>
        <a:solidFill>
          <a:srgbClr val="00B0F0"/>
        </a:solidFill>
      </dgm:spPr>
      <dgm:t>
        <a:bodyPr/>
        <a:lstStyle/>
        <a:p>
          <a:r>
            <a:rPr lang="zh-CN" altLang="en-US" dirty="0"/>
            <a:t>原理</a:t>
          </a:r>
        </a:p>
      </dgm:t>
    </dgm:pt>
    <dgm:pt modelId="{8C3DBAB3-394E-4215-A667-A8645D761A45}" type="parTrans" cxnId="{54C48274-6748-44E6-9048-07C24A592817}">
      <dgm:prSet/>
      <dgm:spPr/>
      <dgm:t>
        <a:bodyPr/>
        <a:lstStyle/>
        <a:p>
          <a:endParaRPr lang="zh-CN" altLang="en-US"/>
        </a:p>
      </dgm:t>
    </dgm:pt>
    <dgm:pt modelId="{1F324AD4-F39B-4638-9027-182B0D3062A6}" type="sibTrans" cxnId="{54C48274-6748-44E6-9048-07C24A592817}">
      <dgm:prSet/>
      <dgm:spPr>
        <a:solidFill>
          <a:srgbClr val="C00000"/>
        </a:solidFill>
      </dgm:spPr>
      <dgm:t>
        <a:bodyPr/>
        <a:lstStyle/>
        <a:p>
          <a:endParaRPr lang="zh-CN" altLang="en-US"/>
        </a:p>
      </dgm:t>
    </dgm:pt>
    <dgm:pt modelId="{C0852AF8-0576-48FB-9ED6-BFE09EF578A0}">
      <dgm:prSet phldrT="[文本]"/>
      <dgm:spPr>
        <a:solidFill>
          <a:schemeClr val="accent2">
            <a:lumMod val="75000"/>
          </a:schemeClr>
        </a:solidFill>
      </dgm:spPr>
      <dgm:t>
        <a:bodyPr/>
        <a:lstStyle/>
        <a:p>
          <a:r>
            <a:rPr lang="zh-CN" altLang="en-US" dirty="0"/>
            <a:t>使用方法</a:t>
          </a:r>
        </a:p>
      </dgm:t>
    </dgm:pt>
    <dgm:pt modelId="{3C6319AF-8322-4A2B-A5B8-46A37B0E4CFB}" type="parTrans" cxnId="{8FDB8FA9-04D7-49DE-8E16-2B5765537195}">
      <dgm:prSet/>
      <dgm:spPr/>
      <dgm:t>
        <a:bodyPr/>
        <a:lstStyle/>
        <a:p>
          <a:endParaRPr lang="zh-CN" altLang="en-US"/>
        </a:p>
      </dgm:t>
    </dgm:pt>
    <dgm:pt modelId="{68DCD125-FC00-4E13-9D57-5D1ACB8E17B8}" type="sibTrans" cxnId="{8FDB8FA9-04D7-49DE-8E16-2B5765537195}">
      <dgm:prSet/>
      <dgm:spPr>
        <a:solidFill>
          <a:srgbClr val="C00000"/>
        </a:solidFill>
      </dgm:spPr>
      <dgm:t>
        <a:bodyPr/>
        <a:lstStyle/>
        <a:p>
          <a:endParaRPr lang="zh-CN" altLang="en-US"/>
        </a:p>
      </dgm:t>
    </dgm:pt>
    <dgm:pt modelId="{2EB75B16-0153-4747-88B6-0023E74C210B}">
      <dgm:prSet phldrT="[文本]"/>
      <dgm:spPr>
        <a:solidFill>
          <a:srgbClr val="0070C0"/>
        </a:solidFill>
      </dgm:spPr>
      <dgm:t>
        <a:bodyPr/>
        <a:lstStyle/>
        <a:p>
          <a:r>
            <a:rPr lang="zh-CN" altLang="en-US" dirty="0"/>
            <a:t>实际项目</a:t>
          </a:r>
        </a:p>
      </dgm:t>
    </dgm:pt>
    <dgm:pt modelId="{C6E8A8F4-C9C4-4308-9412-DC13A3321670}" type="parTrans" cxnId="{4C26578F-0D82-4A00-B376-21A631B3C4B2}">
      <dgm:prSet/>
      <dgm:spPr/>
      <dgm:t>
        <a:bodyPr/>
        <a:lstStyle/>
        <a:p>
          <a:endParaRPr lang="zh-CN" altLang="en-US"/>
        </a:p>
      </dgm:t>
    </dgm:pt>
    <dgm:pt modelId="{4D57737D-8A2F-47FF-9578-B461651F89D9}" type="sibTrans" cxnId="{4C26578F-0D82-4A00-B376-21A631B3C4B2}">
      <dgm:prSet/>
      <dgm:spPr/>
      <dgm:t>
        <a:bodyPr/>
        <a:lstStyle/>
        <a:p>
          <a:endParaRPr lang="zh-CN" altLang="en-US"/>
        </a:p>
      </dgm:t>
    </dgm:pt>
    <dgm:pt modelId="{4F74FE78-6B79-467C-836C-D3FD8340189C}" type="pres">
      <dgm:prSet presAssocID="{D97B4343-FE0A-4008-97EA-DAB34A6172FD}" presName="Name0" presStyleCnt="0">
        <dgm:presLayoutVars>
          <dgm:dir/>
          <dgm:resizeHandles val="exact"/>
        </dgm:presLayoutVars>
      </dgm:prSet>
      <dgm:spPr/>
    </dgm:pt>
    <dgm:pt modelId="{0D1E6355-900E-4670-A988-DBF55690B668}" type="pres">
      <dgm:prSet presAssocID="{761AC093-5784-4FBF-AE05-DCDF8079FC71}" presName="node" presStyleLbl="node1" presStyleIdx="0" presStyleCnt="3">
        <dgm:presLayoutVars>
          <dgm:bulletEnabled val="1"/>
        </dgm:presLayoutVars>
      </dgm:prSet>
      <dgm:spPr/>
    </dgm:pt>
    <dgm:pt modelId="{1102DC9D-4593-4BA4-BF30-B66E2F7384DA}" type="pres">
      <dgm:prSet presAssocID="{1F324AD4-F39B-4638-9027-182B0D3062A6}" presName="sibTrans" presStyleLbl="sibTrans2D1" presStyleIdx="0" presStyleCnt="2"/>
      <dgm:spPr/>
    </dgm:pt>
    <dgm:pt modelId="{A5FAFD09-B820-4903-825D-E354C6451ECB}" type="pres">
      <dgm:prSet presAssocID="{1F324AD4-F39B-4638-9027-182B0D3062A6}" presName="connectorText" presStyleLbl="sibTrans2D1" presStyleIdx="0" presStyleCnt="2"/>
      <dgm:spPr/>
    </dgm:pt>
    <dgm:pt modelId="{5A5CE767-8768-4C93-BB55-080C45A5EC7D}" type="pres">
      <dgm:prSet presAssocID="{C0852AF8-0576-48FB-9ED6-BFE09EF578A0}" presName="node" presStyleLbl="node1" presStyleIdx="1" presStyleCnt="3">
        <dgm:presLayoutVars>
          <dgm:bulletEnabled val="1"/>
        </dgm:presLayoutVars>
      </dgm:prSet>
      <dgm:spPr/>
    </dgm:pt>
    <dgm:pt modelId="{91497DF1-1293-43C9-B5FD-D6005D68E97E}" type="pres">
      <dgm:prSet presAssocID="{68DCD125-FC00-4E13-9D57-5D1ACB8E17B8}" presName="sibTrans" presStyleLbl="sibTrans2D1" presStyleIdx="1" presStyleCnt="2"/>
      <dgm:spPr/>
    </dgm:pt>
    <dgm:pt modelId="{6F75D676-CF52-46A9-BC3C-19FAD3BF1689}" type="pres">
      <dgm:prSet presAssocID="{68DCD125-FC00-4E13-9D57-5D1ACB8E17B8}" presName="connectorText" presStyleLbl="sibTrans2D1" presStyleIdx="1" presStyleCnt="2"/>
      <dgm:spPr/>
    </dgm:pt>
    <dgm:pt modelId="{912AD296-69B3-41DC-B9E6-79D1100F903D}" type="pres">
      <dgm:prSet presAssocID="{2EB75B16-0153-4747-88B6-0023E74C210B}" presName="node" presStyleLbl="node1" presStyleIdx="2" presStyleCnt="3">
        <dgm:presLayoutVars>
          <dgm:bulletEnabled val="1"/>
        </dgm:presLayoutVars>
      </dgm:prSet>
      <dgm:spPr/>
    </dgm:pt>
  </dgm:ptLst>
  <dgm:cxnLst>
    <dgm:cxn modelId="{91A33213-EBA4-48E6-BA52-2E3ABE9B2087}" type="presOf" srcId="{1F324AD4-F39B-4638-9027-182B0D3062A6}" destId="{1102DC9D-4593-4BA4-BF30-B66E2F7384DA}" srcOrd="0" destOrd="0" presId="urn:microsoft.com/office/officeart/2005/8/layout/process1"/>
    <dgm:cxn modelId="{12253E39-55EA-496F-862E-383A118FCCC2}" type="presOf" srcId="{C0852AF8-0576-48FB-9ED6-BFE09EF578A0}" destId="{5A5CE767-8768-4C93-BB55-080C45A5EC7D}" srcOrd="0" destOrd="0" presId="urn:microsoft.com/office/officeart/2005/8/layout/process1"/>
    <dgm:cxn modelId="{6E6A995F-668D-4C93-ABE7-2FD022254134}" type="presOf" srcId="{68DCD125-FC00-4E13-9D57-5D1ACB8E17B8}" destId="{6F75D676-CF52-46A9-BC3C-19FAD3BF1689}" srcOrd="1" destOrd="0" presId="urn:microsoft.com/office/officeart/2005/8/layout/process1"/>
    <dgm:cxn modelId="{4296A147-AA40-4AE4-B4CC-EA2CEA012D43}" type="presOf" srcId="{761AC093-5784-4FBF-AE05-DCDF8079FC71}" destId="{0D1E6355-900E-4670-A988-DBF55690B668}" srcOrd="0" destOrd="0" presId="urn:microsoft.com/office/officeart/2005/8/layout/process1"/>
    <dgm:cxn modelId="{7B960073-15D8-473F-9BB5-982A291EB973}" type="presOf" srcId="{68DCD125-FC00-4E13-9D57-5D1ACB8E17B8}" destId="{91497DF1-1293-43C9-B5FD-D6005D68E97E}" srcOrd="0" destOrd="0" presId="urn:microsoft.com/office/officeart/2005/8/layout/process1"/>
    <dgm:cxn modelId="{54C48274-6748-44E6-9048-07C24A592817}" srcId="{D97B4343-FE0A-4008-97EA-DAB34A6172FD}" destId="{761AC093-5784-4FBF-AE05-DCDF8079FC71}" srcOrd="0" destOrd="0" parTransId="{8C3DBAB3-394E-4215-A667-A8645D761A45}" sibTransId="{1F324AD4-F39B-4638-9027-182B0D3062A6}"/>
    <dgm:cxn modelId="{C2646377-E9AD-4074-A60B-B3EE64A24225}" type="presOf" srcId="{2EB75B16-0153-4747-88B6-0023E74C210B}" destId="{912AD296-69B3-41DC-B9E6-79D1100F903D}" srcOrd="0" destOrd="0" presId="urn:microsoft.com/office/officeart/2005/8/layout/process1"/>
    <dgm:cxn modelId="{4C26578F-0D82-4A00-B376-21A631B3C4B2}" srcId="{D97B4343-FE0A-4008-97EA-DAB34A6172FD}" destId="{2EB75B16-0153-4747-88B6-0023E74C210B}" srcOrd="2" destOrd="0" parTransId="{C6E8A8F4-C9C4-4308-9412-DC13A3321670}" sibTransId="{4D57737D-8A2F-47FF-9578-B461651F89D9}"/>
    <dgm:cxn modelId="{A7BECC96-445A-4501-9F3C-8D47410CCF2C}" type="presOf" srcId="{D97B4343-FE0A-4008-97EA-DAB34A6172FD}" destId="{4F74FE78-6B79-467C-836C-D3FD8340189C}" srcOrd="0" destOrd="0" presId="urn:microsoft.com/office/officeart/2005/8/layout/process1"/>
    <dgm:cxn modelId="{8FDB8FA9-04D7-49DE-8E16-2B5765537195}" srcId="{D97B4343-FE0A-4008-97EA-DAB34A6172FD}" destId="{C0852AF8-0576-48FB-9ED6-BFE09EF578A0}" srcOrd="1" destOrd="0" parTransId="{3C6319AF-8322-4A2B-A5B8-46A37B0E4CFB}" sibTransId="{68DCD125-FC00-4E13-9D57-5D1ACB8E17B8}"/>
    <dgm:cxn modelId="{602433CB-1BD0-46C7-B755-58F238F9C89B}" type="presOf" srcId="{1F324AD4-F39B-4638-9027-182B0D3062A6}" destId="{A5FAFD09-B820-4903-825D-E354C6451ECB}" srcOrd="1" destOrd="0" presId="urn:microsoft.com/office/officeart/2005/8/layout/process1"/>
    <dgm:cxn modelId="{1B769124-AC1C-415D-9EA1-BFF5B4C4C16F}" type="presParOf" srcId="{4F74FE78-6B79-467C-836C-D3FD8340189C}" destId="{0D1E6355-900E-4670-A988-DBF55690B668}" srcOrd="0" destOrd="0" presId="urn:microsoft.com/office/officeart/2005/8/layout/process1"/>
    <dgm:cxn modelId="{E130F64A-27F6-498E-9500-F29E0F6D091D}" type="presParOf" srcId="{4F74FE78-6B79-467C-836C-D3FD8340189C}" destId="{1102DC9D-4593-4BA4-BF30-B66E2F7384DA}" srcOrd="1" destOrd="0" presId="urn:microsoft.com/office/officeart/2005/8/layout/process1"/>
    <dgm:cxn modelId="{0B1D89E7-DD16-4DD3-9BC0-9C5FF85D0F63}" type="presParOf" srcId="{1102DC9D-4593-4BA4-BF30-B66E2F7384DA}" destId="{A5FAFD09-B820-4903-825D-E354C6451ECB}" srcOrd="0" destOrd="0" presId="urn:microsoft.com/office/officeart/2005/8/layout/process1"/>
    <dgm:cxn modelId="{E9991F16-0FC6-443A-A1C0-4A6E219A9A91}" type="presParOf" srcId="{4F74FE78-6B79-467C-836C-D3FD8340189C}" destId="{5A5CE767-8768-4C93-BB55-080C45A5EC7D}" srcOrd="2" destOrd="0" presId="urn:microsoft.com/office/officeart/2005/8/layout/process1"/>
    <dgm:cxn modelId="{F1322FD0-EBE3-45DA-BD11-1B218C908ABB}" type="presParOf" srcId="{4F74FE78-6B79-467C-836C-D3FD8340189C}" destId="{91497DF1-1293-43C9-B5FD-D6005D68E97E}" srcOrd="3" destOrd="0" presId="urn:microsoft.com/office/officeart/2005/8/layout/process1"/>
    <dgm:cxn modelId="{779A14DF-5F7C-4755-8F7F-DBBF16C2AC0D}" type="presParOf" srcId="{91497DF1-1293-43C9-B5FD-D6005D68E97E}" destId="{6F75D676-CF52-46A9-BC3C-19FAD3BF1689}" srcOrd="0" destOrd="0" presId="urn:microsoft.com/office/officeart/2005/8/layout/process1"/>
    <dgm:cxn modelId="{C0E43A4A-B50F-4813-BD0A-75CD1C15C605}" type="presParOf" srcId="{4F74FE78-6B79-467C-836C-D3FD8340189C}" destId="{912AD296-69B3-41DC-B9E6-79D1100F903D}"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1E6355-900E-4670-A988-DBF55690B668}">
      <dsp:nvSpPr>
        <dsp:cNvPr id="0" name=""/>
        <dsp:cNvSpPr/>
      </dsp:nvSpPr>
      <dsp:spPr>
        <a:xfrm>
          <a:off x="7141" y="2068238"/>
          <a:ext cx="2134631" cy="1280778"/>
        </a:xfrm>
        <a:prstGeom prst="roundRect">
          <a:avLst>
            <a:gd name="adj" fmla="val 10000"/>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zh-CN" altLang="en-US" sz="3500" kern="1200" dirty="0"/>
            <a:t>原理</a:t>
          </a:r>
        </a:p>
      </dsp:txBody>
      <dsp:txXfrm>
        <a:off x="44654" y="2105751"/>
        <a:ext cx="2059605" cy="1205752"/>
      </dsp:txXfrm>
    </dsp:sp>
    <dsp:sp modelId="{1102DC9D-4593-4BA4-BF30-B66E2F7384DA}">
      <dsp:nvSpPr>
        <dsp:cNvPr id="0" name=""/>
        <dsp:cNvSpPr/>
      </dsp:nvSpPr>
      <dsp:spPr>
        <a:xfrm>
          <a:off x="2355236" y="2443933"/>
          <a:ext cx="452541" cy="529388"/>
        </a:xfrm>
        <a:prstGeom prst="rightArrow">
          <a:avLst>
            <a:gd name="adj1" fmla="val 60000"/>
            <a:gd name="adj2" fmla="val 50000"/>
          </a:avLst>
        </a:prstGeom>
        <a:solidFill>
          <a:srgbClr val="C0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zh-CN" altLang="en-US" sz="2200" kern="1200"/>
        </a:p>
      </dsp:txBody>
      <dsp:txXfrm>
        <a:off x="2355236" y="2549811"/>
        <a:ext cx="316779" cy="317632"/>
      </dsp:txXfrm>
    </dsp:sp>
    <dsp:sp modelId="{5A5CE767-8768-4C93-BB55-080C45A5EC7D}">
      <dsp:nvSpPr>
        <dsp:cNvPr id="0" name=""/>
        <dsp:cNvSpPr/>
      </dsp:nvSpPr>
      <dsp:spPr>
        <a:xfrm>
          <a:off x="2995625" y="2068238"/>
          <a:ext cx="2134631" cy="1280778"/>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zh-CN" altLang="en-US" sz="3500" kern="1200" dirty="0"/>
            <a:t>使用方法</a:t>
          </a:r>
        </a:p>
      </dsp:txBody>
      <dsp:txXfrm>
        <a:off x="3033138" y="2105751"/>
        <a:ext cx="2059605" cy="1205752"/>
      </dsp:txXfrm>
    </dsp:sp>
    <dsp:sp modelId="{91497DF1-1293-43C9-B5FD-D6005D68E97E}">
      <dsp:nvSpPr>
        <dsp:cNvPr id="0" name=""/>
        <dsp:cNvSpPr/>
      </dsp:nvSpPr>
      <dsp:spPr>
        <a:xfrm>
          <a:off x="5343720" y="2443933"/>
          <a:ext cx="452541" cy="529388"/>
        </a:xfrm>
        <a:prstGeom prst="rightArrow">
          <a:avLst>
            <a:gd name="adj1" fmla="val 60000"/>
            <a:gd name="adj2" fmla="val 50000"/>
          </a:avLst>
        </a:prstGeom>
        <a:solidFill>
          <a:srgbClr val="C0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zh-CN" altLang="en-US" sz="2200" kern="1200"/>
        </a:p>
      </dsp:txBody>
      <dsp:txXfrm>
        <a:off x="5343720" y="2549811"/>
        <a:ext cx="316779" cy="317632"/>
      </dsp:txXfrm>
    </dsp:sp>
    <dsp:sp modelId="{912AD296-69B3-41DC-B9E6-79D1100F903D}">
      <dsp:nvSpPr>
        <dsp:cNvPr id="0" name=""/>
        <dsp:cNvSpPr/>
      </dsp:nvSpPr>
      <dsp:spPr>
        <a:xfrm>
          <a:off x="5984109" y="2068238"/>
          <a:ext cx="2134631" cy="1280778"/>
        </a:xfrm>
        <a:prstGeom prst="roundRect">
          <a:avLst>
            <a:gd name="adj" fmla="val 10000"/>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zh-CN" altLang="en-US" sz="3500" kern="1200" dirty="0"/>
            <a:t>实际项目</a:t>
          </a:r>
        </a:p>
      </dsp:txBody>
      <dsp:txXfrm>
        <a:off x="6021622" y="2105751"/>
        <a:ext cx="2059605" cy="120575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l" rtl="0">
              <a:defRPr sz="1200"/>
            </a:lvl1pPr>
          </a:lstStyle>
          <a:p>
            <a:pPr algn="r" rtl="0"/>
            <a:fld id="{7178B13D-69C5-48FF-B4BC-F91E5DF1D623}" type="datetime1">
              <a:rPr lang="zh-CN" altLang="en-US" smtClean="0">
                <a:solidFill>
                  <a:schemeClr val="tx2"/>
                </a:solidFill>
                <a:latin typeface="微软雅黑" panose="020B0503020204020204" pitchFamily="34" charset="-122"/>
                <a:ea typeface="微软雅黑" panose="020B0503020204020204" pitchFamily="34" charset="-122"/>
              </a:rPr>
              <a:pPr algn="r" rtl="0"/>
              <a:t>2018/9/25</a:t>
            </a:fld>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l" rtl="0">
              <a:defRPr sz="1200"/>
            </a:lvl1pPr>
          </a:lstStyle>
          <a:p>
            <a:pPr algn="r" rtl="0"/>
            <a:fld id="{CFD77566-CD65-4859-9FA1-43956DC85B8C}" type="slidenum">
              <a:rPr lang="en-US" altLang="zh-CN" smtClean="0">
                <a:solidFill>
                  <a:schemeClr val="tx2"/>
                </a:solidFill>
                <a:latin typeface="微软雅黑" panose="020B0503020204020204" pitchFamily="34" charset="-122"/>
                <a:ea typeface="微软雅黑" panose="020B0503020204020204" pitchFamily="34" charset="-122"/>
              </a:rPr>
              <a:pPr algn="r" rtl="0"/>
              <a:t>‹#›</a:t>
            </a:fld>
            <a:endParaRPr lang="zh-CN" altLang="en-US" dirty="0">
              <a:solidFill>
                <a:schemeClr val="tx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08798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solidFill>
                  <a:schemeClr val="tx2"/>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solidFill>
                  <a:schemeClr val="tx2"/>
                </a:solidFill>
                <a:latin typeface="微软雅黑" panose="020B0503020204020204" pitchFamily="34" charset="-122"/>
                <a:ea typeface="微软雅黑" panose="020B0503020204020204" pitchFamily="34" charset="-122"/>
              </a:defRPr>
            </a:lvl1pPr>
          </a:lstStyle>
          <a:p>
            <a:fld id="{06B449BB-9F99-43EE-A1AA-ED1E313F74C2}" type="datetime1">
              <a:rPr lang="zh-CN" altLang="en-US" smtClean="0"/>
              <a:pPr/>
              <a:t>2018/9/25</a:t>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rtl="0"/>
            <a:endParaRPr lang="zh-CN" altLang="en-US" noProof="0"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solidFill>
                  <a:schemeClr val="tx2"/>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rtl="0">
              <a:defRPr sz="1200">
                <a:solidFill>
                  <a:schemeClr val="tx2"/>
                </a:solidFill>
                <a:latin typeface="微软雅黑" panose="020B0503020204020204" pitchFamily="34" charset="-122"/>
                <a:ea typeface="微软雅黑" panose="020B0503020204020204" pitchFamily="34" charset="-122"/>
              </a:defRPr>
            </a:lvl1pPr>
          </a:lstStyle>
          <a:p>
            <a:fld id="{B8796F01-7154-41E0-B48B-A6921757531A}" type="slidenum">
              <a:rPr lang="en-US" altLang="zh-CN" smtClean="0"/>
              <a:pPr/>
              <a:t>‹#›</a:t>
            </a:fld>
            <a:endParaRPr lang="zh-CN" altLang="en-US" dirty="0"/>
          </a:p>
        </p:txBody>
      </p:sp>
    </p:spTree>
    <p:extLst>
      <p:ext uri="{BB962C8B-B14F-4D97-AF65-F5344CB8AC3E}">
        <p14:creationId xmlns:p14="http://schemas.microsoft.com/office/powerpoint/2010/main" val="44077566"/>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2"/>
        </a:solidFill>
        <a:latin typeface="微软雅黑" panose="020B0503020204020204" pitchFamily="34" charset="-122"/>
        <a:ea typeface="微软雅黑" panose="020B0503020204020204" pitchFamily="34" charset="-122"/>
        <a:cs typeface="+mn-cs"/>
      </a:defRPr>
    </a:lvl1pPr>
    <a:lvl2pPr marL="609493" algn="l" defTabSz="1218987" rtl="0" eaLnBrk="1" latinLnBrk="0" hangingPunct="1">
      <a:defRPr sz="1600" kern="1200">
        <a:solidFill>
          <a:schemeClr val="tx2"/>
        </a:solidFill>
        <a:latin typeface="微软雅黑" panose="020B0503020204020204" pitchFamily="34" charset="-122"/>
        <a:ea typeface="微软雅黑" panose="020B0503020204020204" pitchFamily="34" charset="-122"/>
        <a:cs typeface="+mn-cs"/>
      </a:defRPr>
    </a:lvl2pPr>
    <a:lvl3pPr marL="1218987" algn="l" defTabSz="1218987" rtl="0" eaLnBrk="1" latinLnBrk="0" hangingPunct="1">
      <a:defRPr sz="1600" kern="1200">
        <a:solidFill>
          <a:schemeClr val="tx2"/>
        </a:solidFill>
        <a:latin typeface="微软雅黑" panose="020B0503020204020204" pitchFamily="34" charset="-122"/>
        <a:ea typeface="微软雅黑" panose="020B0503020204020204" pitchFamily="34" charset="-122"/>
        <a:cs typeface="+mn-cs"/>
      </a:defRPr>
    </a:lvl3pPr>
    <a:lvl4pPr marL="1828480" algn="l" defTabSz="1218987" rtl="0" eaLnBrk="1" latinLnBrk="0" hangingPunct="1">
      <a:defRPr sz="1600" kern="1200">
        <a:solidFill>
          <a:schemeClr val="tx2"/>
        </a:solidFill>
        <a:latin typeface="微软雅黑" panose="020B0503020204020204" pitchFamily="34" charset="-122"/>
        <a:ea typeface="微软雅黑" panose="020B0503020204020204" pitchFamily="34" charset="-122"/>
        <a:cs typeface="+mn-cs"/>
      </a:defRPr>
    </a:lvl4pPr>
    <a:lvl5pPr marL="2437973" algn="l" defTabSz="1218987" rtl="0" eaLnBrk="1" latinLnBrk="0" hangingPunct="1">
      <a:defRPr sz="1600" kern="1200">
        <a:solidFill>
          <a:schemeClr val="tx2"/>
        </a:solidFill>
        <a:latin typeface="微软雅黑" panose="020B0503020204020204" pitchFamily="34" charset="-122"/>
        <a:ea typeface="微软雅黑" panose="020B0503020204020204" pitchFamily="34" charset="-122"/>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4672383" y="1498601"/>
            <a:ext cx="7008574" cy="3298825"/>
          </a:xfrm>
        </p:spPr>
        <p:txBody>
          <a:bodyPr rtlCol="0">
            <a:normAutofit/>
          </a:bodyPr>
          <a:lstStyle>
            <a:lvl1pPr algn="l" rtl="0">
              <a:lnSpc>
                <a:spcPct val="90000"/>
              </a:lnSpc>
              <a:defRPr sz="5400" cap="none" baseline="0"/>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4672383" y="4927600"/>
            <a:ext cx="7008574" cy="1244600"/>
          </a:xfrm>
        </p:spPr>
        <p:txBody>
          <a:bodyPr rtlCol="0">
            <a:normAutofit/>
          </a:bodyPr>
          <a:lstStyle>
            <a:lvl1pPr marL="0" indent="0" algn="l" rtl="0">
              <a:spcBef>
                <a:spcPts val="0"/>
              </a:spcBef>
              <a:buNone/>
              <a:defRPr sz="2800" b="0">
                <a:solidFill>
                  <a:schemeClr val="tx1"/>
                </a:solidFill>
              </a:defRPr>
            </a:lvl1pPr>
            <a:lvl2pPr marL="609493" indent="0" algn="ctr" rtl="0">
              <a:buNone/>
              <a:defRPr>
                <a:solidFill>
                  <a:schemeClr val="tx1">
                    <a:tint val="75000"/>
                  </a:schemeClr>
                </a:solidFill>
              </a:defRPr>
            </a:lvl2pPr>
            <a:lvl3pPr marL="1218987" indent="0" algn="ctr" rtl="0">
              <a:buNone/>
              <a:defRPr>
                <a:solidFill>
                  <a:schemeClr val="tx1">
                    <a:tint val="75000"/>
                  </a:schemeClr>
                </a:solidFill>
              </a:defRPr>
            </a:lvl3pPr>
            <a:lvl4pPr marL="1828480" indent="0" algn="ctr" rtl="0">
              <a:buNone/>
              <a:defRPr>
                <a:solidFill>
                  <a:schemeClr val="tx1">
                    <a:tint val="75000"/>
                  </a:schemeClr>
                </a:solidFill>
              </a:defRPr>
            </a:lvl4pPr>
            <a:lvl5pPr marL="2437973" indent="0" algn="ctr" rtl="0">
              <a:buNone/>
              <a:defRPr>
                <a:solidFill>
                  <a:schemeClr val="tx1">
                    <a:tint val="75000"/>
                  </a:schemeClr>
                </a:solidFill>
              </a:defRPr>
            </a:lvl5pPr>
            <a:lvl6pPr marL="3047467" indent="0" algn="ctr" rtl="0">
              <a:buNone/>
              <a:defRPr>
                <a:solidFill>
                  <a:schemeClr val="tx1">
                    <a:tint val="75000"/>
                  </a:schemeClr>
                </a:solidFill>
              </a:defRPr>
            </a:lvl6pPr>
            <a:lvl7pPr marL="3656960" indent="0" algn="ctr" rtl="0">
              <a:buNone/>
              <a:defRPr>
                <a:solidFill>
                  <a:schemeClr val="tx1">
                    <a:tint val="75000"/>
                  </a:schemeClr>
                </a:solidFill>
              </a:defRPr>
            </a:lvl7pPr>
            <a:lvl8pPr marL="4266453" indent="0" algn="ctr" rtl="0">
              <a:buNone/>
              <a:defRPr>
                <a:solidFill>
                  <a:schemeClr val="tx1">
                    <a:tint val="75000"/>
                  </a:schemeClr>
                </a:solidFill>
              </a:defRPr>
            </a:lvl8pPr>
            <a:lvl9pPr marL="4875947" indent="0" algn="ctr" rtl="0">
              <a:buNone/>
              <a:defRPr>
                <a:solidFill>
                  <a:schemeClr val="tx1">
                    <a:tint val="75000"/>
                  </a:schemeClr>
                </a:solidFill>
              </a:defRPr>
            </a:lvl9pPr>
          </a:lstStyle>
          <a:p>
            <a:pPr rtl="0"/>
            <a:r>
              <a:rPr lang="zh-CN" altLang="en-US" noProof="0"/>
              <a:t>单击此处编辑母版副标题样式</a:t>
            </a:r>
            <a:endParaRPr lang="zh-CN" altLang="en-US" noProof="0" dirty="0"/>
          </a:p>
        </p:txBody>
      </p:sp>
    </p:spTree>
    <p:extLst>
      <p:ext uri="{BB962C8B-B14F-4D97-AF65-F5344CB8AC3E}">
        <p14:creationId xmlns:p14="http://schemas.microsoft.com/office/powerpoint/2010/main" val="3222770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55677D0B-F53C-4787-A85A-18D33BC3BEA1}" type="datetime1">
              <a:rPr lang="zh-CN" altLang="en-US" smtClean="0"/>
              <a:pPr/>
              <a:t>2018/9/25</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591C5AD9-787D-40FA-8A4D-16A055B9AF81}" type="slidenum">
              <a:rPr lang="en-US" altLang="zh-CN" noProof="0" smtClean="0"/>
              <a:t>‹#›</a:t>
            </a:fld>
            <a:endParaRPr lang="zh-CN" altLang="en-US" noProof="0" dirty="0"/>
          </a:p>
        </p:txBody>
      </p:sp>
    </p:spTree>
    <p:extLst>
      <p:ext uri="{BB962C8B-B14F-4D97-AF65-F5344CB8AC3E}">
        <p14:creationId xmlns:p14="http://schemas.microsoft.com/office/powerpoint/2010/main" val="1010434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9852633" y="274638"/>
            <a:ext cx="1422030" cy="5897561"/>
          </a:xfrm>
        </p:spPr>
        <p:txBody>
          <a:bodyPr vert="eaVert"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a:xfrm>
            <a:off x="1117309" y="274638"/>
            <a:ext cx="8532178" cy="5897561"/>
          </a:xfrm>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54B89B6B-C640-4814-94E3-C138F9C73EE7}" type="datetime1">
              <a:rPr lang="zh-CN" altLang="en-US" smtClean="0"/>
              <a:pPr/>
              <a:t>2018/9/25</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591C5AD9-787D-40FA-8A4D-16A055B9AF81}" type="slidenum">
              <a:rPr lang="en-US" altLang="zh-CN" noProof="0" smtClean="0"/>
              <a:t>‹#›</a:t>
            </a:fld>
            <a:endParaRPr lang="zh-CN" altLang="en-US" noProof="0" dirty="0"/>
          </a:p>
        </p:txBody>
      </p:sp>
    </p:spTree>
    <p:extLst>
      <p:ext uri="{BB962C8B-B14F-4D97-AF65-F5344CB8AC3E}">
        <p14:creationId xmlns:p14="http://schemas.microsoft.com/office/powerpoint/2010/main" val="365071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p:txBody>
          <a:bodyPr rtlCol="0"/>
          <a:lstStyle>
            <a:lvl5pPr algn="l" rtl="0">
              <a:defRPr/>
            </a:lvl5pPr>
            <a:lvl6pPr algn="l" rtl="0">
              <a:defRPr/>
            </a:lvl6pPr>
            <a:lvl7pPr algn="l" rtl="0">
              <a:defRPr baseline="0"/>
            </a:lvl7pPr>
            <a:lvl8pPr algn="l" rtl="0">
              <a:defRPr baseline="0"/>
            </a:lvl8pPr>
            <a:lvl9pPr algn="l" rtl="0">
              <a:defRPr baseline="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3D2BB3D5-B3F4-4256-B6ED-4B874E5DE258}" type="datetime1">
              <a:rPr lang="zh-CN" altLang="en-US" smtClean="0"/>
              <a:pPr/>
              <a:t>2018/9/25</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DA60BA0E-20D0-4E7C-B286-26C960A6788F}" type="slidenum">
              <a:rPr lang="en-US" altLang="zh-CN" noProof="0" smtClean="0"/>
              <a:t>‹#›</a:t>
            </a:fld>
            <a:endParaRPr lang="en-US" altLang="zh-CN" noProof="0" dirty="0"/>
          </a:p>
        </p:txBody>
      </p:sp>
    </p:spTree>
    <p:extLst>
      <p:ext uri="{BB962C8B-B14F-4D97-AF65-F5344CB8AC3E}">
        <p14:creationId xmlns:p14="http://schemas.microsoft.com/office/powerpoint/2010/main" val="1563524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12589" y="4445000"/>
            <a:ext cx="7008574" cy="1930400"/>
          </a:xfrm>
        </p:spPr>
        <p:txBody>
          <a:bodyPr rtlCol="0" anchor="t">
            <a:normAutofit/>
          </a:bodyPr>
          <a:lstStyle>
            <a:lvl1pPr algn="l" rtl="0">
              <a:defRPr sz="5400" b="0" cap="none" baseline="0"/>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812589" y="3124200"/>
            <a:ext cx="7008574" cy="1296987"/>
          </a:xfrm>
        </p:spPr>
        <p:txBody>
          <a:bodyPr rtlCol="0" anchor="b">
            <a:normAutofit/>
          </a:bodyPr>
          <a:lstStyle>
            <a:lvl1pPr marL="0" indent="0" algn="l" rtl="0">
              <a:spcBef>
                <a:spcPts val="0"/>
              </a:spcBef>
              <a:buNone/>
              <a:defRPr sz="2800">
                <a:solidFill>
                  <a:schemeClr val="tx1"/>
                </a:solidFill>
              </a:defRPr>
            </a:lvl1pPr>
            <a:lvl2pPr marL="609493" indent="0" algn="l" rtl="0">
              <a:buNone/>
              <a:defRPr sz="2400">
                <a:solidFill>
                  <a:schemeClr val="tx1">
                    <a:tint val="75000"/>
                  </a:schemeClr>
                </a:solidFill>
              </a:defRPr>
            </a:lvl2pPr>
            <a:lvl3pPr marL="1218987" indent="0" algn="l" rtl="0">
              <a:buNone/>
              <a:defRPr sz="2100">
                <a:solidFill>
                  <a:schemeClr val="tx1">
                    <a:tint val="75000"/>
                  </a:schemeClr>
                </a:solidFill>
              </a:defRPr>
            </a:lvl3pPr>
            <a:lvl4pPr marL="1828480" indent="0" algn="l" rtl="0">
              <a:buNone/>
              <a:defRPr sz="1900">
                <a:solidFill>
                  <a:schemeClr val="tx1">
                    <a:tint val="75000"/>
                  </a:schemeClr>
                </a:solidFill>
              </a:defRPr>
            </a:lvl4pPr>
            <a:lvl5pPr marL="2437973" indent="0" algn="l" rtl="0">
              <a:buNone/>
              <a:defRPr sz="1900">
                <a:solidFill>
                  <a:schemeClr val="tx1">
                    <a:tint val="75000"/>
                  </a:schemeClr>
                </a:solidFill>
              </a:defRPr>
            </a:lvl5pPr>
            <a:lvl6pPr marL="3047467" indent="0" algn="l" rtl="0">
              <a:buNone/>
              <a:defRPr sz="1900">
                <a:solidFill>
                  <a:schemeClr val="tx1">
                    <a:tint val="75000"/>
                  </a:schemeClr>
                </a:solidFill>
              </a:defRPr>
            </a:lvl6pPr>
            <a:lvl7pPr marL="3656960" indent="0" algn="l" rtl="0">
              <a:buNone/>
              <a:defRPr sz="1900">
                <a:solidFill>
                  <a:schemeClr val="tx1">
                    <a:tint val="75000"/>
                  </a:schemeClr>
                </a:solidFill>
              </a:defRPr>
            </a:lvl7pPr>
            <a:lvl8pPr marL="4266453" indent="0" algn="l" rtl="0">
              <a:buNone/>
              <a:defRPr sz="1900">
                <a:solidFill>
                  <a:schemeClr val="tx1">
                    <a:tint val="75000"/>
                  </a:schemeClr>
                </a:solidFill>
              </a:defRPr>
            </a:lvl8pPr>
            <a:lvl9pPr marL="4875947" indent="0" algn="l" rtl="0">
              <a:buNone/>
              <a:defRPr sz="1900">
                <a:solidFill>
                  <a:schemeClr val="tx1">
                    <a:tint val="75000"/>
                  </a:schemeClr>
                </a:solidFill>
              </a:defRPr>
            </a:lvl9pPr>
          </a:lstStyle>
          <a:p>
            <a:pPr lvl="0" rtl="0"/>
            <a:r>
              <a:rPr lang="zh-CN" altLang="en-US" noProof="0"/>
              <a:t>编辑母版文本样式</a:t>
            </a:r>
          </a:p>
        </p:txBody>
      </p:sp>
    </p:spTree>
    <p:extLst>
      <p:ext uri="{BB962C8B-B14F-4D97-AF65-F5344CB8AC3E}">
        <p14:creationId xmlns:p14="http://schemas.microsoft.com/office/powerpoint/2010/main" val="4196340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内容占位符 2"/>
          <p:cNvSpPr>
            <a:spLocks noGrp="1"/>
          </p:cNvSpPr>
          <p:nvPr>
            <p:ph sz="half" idx="1"/>
          </p:nvPr>
        </p:nvSpPr>
        <p:spPr>
          <a:xfrm>
            <a:off x="1117309" y="1701800"/>
            <a:ext cx="4977104" cy="4470400"/>
          </a:xfrm>
        </p:spPr>
        <p:txBody>
          <a:bodyPr rtlCol="0">
            <a:normAutofit/>
          </a:bodyPr>
          <a:lstStyle>
            <a:lvl1pPr algn="l" rtl="0">
              <a:defRPr sz="2400"/>
            </a:lvl1pPr>
            <a:lvl2pPr algn="l" rtl="0">
              <a:defRPr sz="2000"/>
            </a:lvl2pPr>
            <a:lvl3pPr algn="l" rtl="0">
              <a:defRPr sz="1800"/>
            </a:lvl3pPr>
            <a:lvl4pPr algn="l" rtl="0">
              <a:defRPr sz="1800"/>
            </a:lvl4pPr>
            <a:lvl5pPr marL="2011328" algn="l" rtl="0">
              <a:defRPr sz="1800"/>
            </a:lvl5pPr>
            <a:lvl6pPr marL="2011328" algn="l" rtl="0">
              <a:defRPr sz="1800"/>
            </a:lvl6pPr>
            <a:lvl7pPr marL="2011328" algn="l" rtl="0">
              <a:defRPr sz="1800"/>
            </a:lvl7pPr>
            <a:lvl8pPr marL="2011328" algn="l" rtl="0">
              <a:defRPr sz="1800"/>
            </a:lvl8pPr>
            <a:lvl9pPr marL="2011328" algn="l" rtl="0">
              <a:defRPr sz="18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内容占位符 3"/>
          <p:cNvSpPr>
            <a:spLocks noGrp="1"/>
          </p:cNvSpPr>
          <p:nvPr>
            <p:ph sz="half" idx="2"/>
          </p:nvPr>
        </p:nvSpPr>
        <p:spPr>
          <a:xfrm>
            <a:off x="6297559" y="1701800"/>
            <a:ext cx="4977104" cy="4470400"/>
          </a:xfrm>
        </p:spPr>
        <p:txBody>
          <a:bodyPr rtlCol="0">
            <a:normAutofit/>
          </a:bodyPr>
          <a:lstStyle>
            <a:lvl1pPr algn="l" rtl="0">
              <a:defRPr sz="2400"/>
            </a:lvl1pPr>
            <a:lvl2pPr algn="l" rtl="0">
              <a:defRPr sz="2000"/>
            </a:lvl2pPr>
            <a:lvl3pPr algn="l" rtl="0">
              <a:defRPr sz="1800"/>
            </a:lvl3pPr>
            <a:lvl4pPr algn="l" rtl="0">
              <a:defRPr sz="1800"/>
            </a:lvl4pPr>
            <a:lvl5pPr marL="2011328" algn="l" rtl="0">
              <a:defRPr sz="1800"/>
            </a:lvl5pPr>
            <a:lvl6pPr marL="2011328" algn="l" rtl="0">
              <a:defRPr sz="1800"/>
            </a:lvl6pPr>
            <a:lvl7pPr marL="2011328" algn="l" rtl="0">
              <a:defRPr sz="1800"/>
            </a:lvl7pPr>
            <a:lvl8pPr marL="2011328" algn="l" rtl="0">
              <a:defRPr sz="1800"/>
            </a:lvl8pPr>
            <a:lvl9pPr marL="2011328" algn="l" rtl="0">
              <a:defRPr sz="18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日期占位符 4"/>
          <p:cNvSpPr>
            <a:spLocks noGrp="1"/>
          </p:cNvSpPr>
          <p:nvPr>
            <p:ph type="dt" sz="half" idx="10"/>
          </p:nvPr>
        </p:nvSpPr>
        <p:spPr/>
        <p:txBody>
          <a:bodyPr rtlCol="0"/>
          <a:lstStyle>
            <a:lvl1pPr>
              <a:defRPr/>
            </a:lvl1pPr>
          </a:lstStyle>
          <a:p>
            <a:fld id="{109DE028-75A5-419A-B395-C2EDFBD58642}" type="datetime1">
              <a:rPr lang="zh-CN" altLang="en-US" smtClean="0"/>
              <a:pPr/>
              <a:t>2018/9/25</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EB37DED6-D4C7-42EE-AB49-D2E39E64FDE4}" type="slidenum">
              <a:rPr lang="en-US" altLang="zh-CN" noProof="0" smtClean="0"/>
              <a:t>‹#›</a:t>
            </a:fld>
            <a:endParaRPr lang="en-US" altLang="zh-CN" noProof="0" dirty="0"/>
          </a:p>
        </p:txBody>
      </p:sp>
    </p:spTree>
    <p:extLst>
      <p:ext uri="{BB962C8B-B14F-4D97-AF65-F5344CB8AC3E}">
        <p14:creationId xmlns:p14="http://schemas.microsoft.com/office/powerpoint/2010/main" val="348933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lgn="l" rtl="0">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121372" y="1608836"/>
            <a:ext cx="4973041" cy="512064"/>
          </a:xfrm>
        </p:spPr>
        <p:txBody>
          <a:bodyPr rtlCol="0" anchor="b">
            <a:noAutofit/>
          </a:bodyPr>
          <a:lstStyle>
            <a:lvl1pPr marL="0" indent="0" algn="l" rtl="0">
              <a:spcBef>
                <a:spcPts val="0"/>
              </a:spcBef>
              <a:buNone/>
              <a:defRPr sz="2400" b="1"/>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zh-CN" altLang="en-US" noProof="0"/>
              <a:t>编辑母版文本样式</a:t>
            </a:r>
          </a:p>
        </p:txBody>
      </p:sp>
      <p:sp>
        <p:nvSpPr>
          <p:cNvPr id="4" name="内容占位符 3"/>
          <p:cNvSpPr>
            <a:spLocks noGrp="1"/>
          </p:cNvSpPr>
          <p:nvPr>
            <p:ph sz="half" idx="2"/>
          </p:nvPr>
        </p:nvSpPr>
        <p:spPr>
          <a:xfrm>
            <a:off x="1117309" y="2209800"/>
            <a:ext cx="4977104" cy="3962400"/>
          </a:xfrm>
        </p:spPr>
        <p:txBody>
          <a:bodyPr rtlCol="0">
            <a:normAutofit/>
          </a:bodyPr>
          <a:lstStyle>
            <a:lvl1pPr algn="l" rtl="0">
              <a:defRPr sz="2000"/>
            </a:lvl1pPr>
            <a:lvl2pPr algn="l" rtl="0">
              <a:defRPr sz="1800"/>
            </a:lvl2pPr>
            <a:lvl3pPr algn="l" rtl="0">
              <a:defRPr sz="1800"/>
            </a:lvl3pPr>
            <a:lvl4pPr algn="l" rtl="0">
              <a:defRPr sz="1800"/>
            </a:lvl4pPr>
            <a:lvl5pPr marL="2011328" algn="l" rtl="0">
              <a:defRPr sz="1800"/>
            </a:lvl5pPr>
            <a:lvl6pPr marL="2011328" algn="l" rtl="0">
              <a:defRPr sz="1800"/>
            </a:lvl6pPr>
            <a:lvl7pPr marL="2011328" algn="l" rtl="0">
              <a:defRPr sz="1800"/>
            </a:lvl7pPr>
            <a:lvl8pPr marL="2011328" algn="l" rtl="0">
              <a:defRPr sz="1800"/>
            </a:lvl8pPr>
            <a:lvl9pPr marL="2011328" algn="l" rtl="0">
              <a:defRPr sz="18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文本占位符 4"/>
          <p:cNvSpPr>
            <a:spLocks noGrp="1"/>
          </p:cNvSpPr>
          <p:nvPr>
            <p:ph type="body" sz="quarter" idx="3"/>
          </p:nvPr>
        </p:nvSpPr>
        <p:spPr>
          <a:xfrm>
            <a:off x="6301622" y="1608836"/>
            <a:ext cx="4973041" cy="512064"/>
          </a:xfrm>
        </p:spPr>
        <p:txBody>
          <a:bodyPr rtlCol="0" anchor="b">
            <a:noAutofit/>
          </a:bodyPr>
          <a:lstStyle>
            <a:lvl1pPr marL="0" indent="0" algn="l" rtl="0">
              <a:spcBef>
                <a:spcPts val="0"/>
              </a:spcBef>
              <a:buNone/>
              <a:defRPr sz="2400" b="1"/>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zh-CN" altLang="en-US" noProof="0"/>
              <a:t>编辑母版文本样式</a:t>
            </a:r>
          </a:p>
        </p:txBody>
      </p:sp>
      <p:sp>
        <p:nvSpPr>
          <p:cNvPr id="6" name="内容占位符 5"/>
          <p:cNvSpPr>
            <a:spLocks noGrp="1"/>
          </p:cNvSpPr>
          <p:nvPr>
            <p:ph sz="quarter" idx="4"/>
          </p:nvPr>
        </p:nvSpPr>
        <p:spPr>
          <a:xfrm>
            <a:off x="6297559" y="2209800"/>
            <a:ext cx="4977104" cy="3962400"/>
          </a:xfrm>
        </p:spPr>
        <p:txBody>
          <a:bodyPr rtlCol="0">
            <a:normAutofit/>
          </a:bodyPr>
          <a:lstStyle>
            <a:lvl1pPr algn="l" rtl="0">
              <a:defRPr sz="2000"/>
            </a:lvl1pPr>
            <a:lvl2pPr algn="l" rtl="0">
              <a:defRPr sz="1800"/>
            </a:lvl2pPr>
            <a:lvl3pPr algn="l" rtl="0">
              <a:defRPr sz="1800"/>
            </a:lvl3pPr>
            <a:lvl4pPr algn="l" rtl="0">
              <a:defRPr sz="1800"/>
            </a:lvl4pPr>
            <a:lvl5pPr marL="2011328" algn="l" rtl="0">
              <a:defRPr sz="1800"/>
            </a:lvl5pPr>
            <a:lvl6pPr marL="2011328" algn="l" rtl="0">
              <a:defRPr sz="1800"/>
            </a:lvl6pPr>
            <a:lvl7pPr marL="2011328" algn="l" rtl="0">
              <a:defRPr sz="1800"/>
            </a:lvl7pPr>
            <a:lvl8pPr marL="2011328" algn="l" rtl="0">
              <a:defRPr sz="1800"/>
            </a:lvl8pPr>
            <a:lvl9pPr marL="2011328" algn="l" rtl="0">
              <a:defRPr sz="18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7" name="日期占位符 6"/>
          <p:cNvSpPr>
            <a:spLocks noGrp="1"/>
          </p:cNvSpPr>
          <p:nvPr>
            <p:ph type="dt" sz="half" idx="10"/>
          </p:nvPr>
        </p:nvSpPr>
        <p:spPr/>
        <p:txBody>
          <a:bodyPr rtlCol="0"/>
          <a:lstStyle>
            <a:lvl1pPr>
              <a:defRPr/>
            </a:lvl1pPr>
          </a:lstStyle>
          <a:p>
            <a:fld id="{6DB54F77-3742-4919-9EAD-96757A014E94}" type="datetime1">
              <a:rPr lang="zh-CN" altLang="en-US" smtClean="0"/>
              <a:pPr/>
              <a:t>2018/9/25</a:t>
            </a:fld>
            <a:endParaRPr lang="zh-CN" altLang="en-US" dirty="0"/>
          </a:p>
        </p:txBody>
      </p:sp>
      <p:sp>
        <p:nvSpPr>
          <p:cNvPr id="8" name="页脚占位符 7"/>
          <p:cNvSpPr>
            <a:spLocks noGrp="1"/>
          </p:cNvSpPr>
          <p:nvPr>
            <p:ph type="ftr" sz="quarter" idx="11"/>
          </p:nvPr>
        </p:nvSpPr>
        <p:spPr/>
        <p:txBody>
          <a:bodyPr rtlCol="0"/>
          <a:lstStyle/>
          <a:p>
            <a:pPr rtl="0"/>
            <a:endParaRPr lang="zh-CN" altLang="en-US" noProof="0" dirty="0"/>
          </a:p>
        </p:txBody>
      </p:sp>
      <p:sp>
        <p:nvSpPr>
          <p:cNvPr id="9" name="灯片编号占位符 8"/>
          <p:cNvSpPr>
            <a:spLocks noGrp="1"/>
          </p:cNvSpPr>
          <p:nvPr>
            <p:ph type="sldNum" sz="quarter" idx="12"/>
          </p:nvPr>
        </p:nvSpPr>
        <p:spPr/>
        <p:txBody>
          <a:bodyPr rtlCol="0"/>
          <a:lstStyle/>
          <a:p>
            <a:pPr rtl="0"/>
            <a:fld id="{EB37DED6-D4C7-42EE-AB49-D2E39E64FDE4}" type="slidenum">
              <a:rPr lang="en-US" altLang="zh-CN" noProof="0" smtClean="0"/>
              <a:t>‹#›</a:t>
            </a:fld>
            <a:endParaRPr lang="en-US" altLang="zh-CN" noProof="0" dirty="0"/>
          </a:p>
        </p:txBody>
      </p:sp>
    </p:spTree>
    <p:extLst>
      <p:ext uri="{BB962C8B-B14F-4D97-AF65-F5344CB8AC3E}">
        <p14:creationId xmlns:p14="http://schemas.microsoft.com/office/powerpoint/2010/main" val="35528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日期占位符 2"/>
          <p:cNvSpPr>
            <a:spLocks noGrp="1"/>
          </p:cNvSpPr>
          <p:nvPr>
            <p:ph type="dt" sz="half" idx="10"/>
          </p:nvPr>
        </p:nvSpPr>
        <p:spPr/>
        <p:txBody>
          <a:bodyPr rtlCol="0"/>
          <a:lstStyle>
            <a:lvl1pPr>
              <a:defRPr/>
            </a:lvl1pPr>
          </a:lstStyle>
          <a:p>
            <a:fld id="{9C6EB163-526A-4855-8844-4C6501B96975}" type="datetime1">
              <a:rPr lang="zh-CN" altLang="en-US" smtClean="0"/>
              <a:pPr/>
              <a:t>2018/9/25</a:t>
            </a:fld>
            <a:endParaRPr lang="zh-CN" altLang="en-US" dirty="0"/>
          </a:p>
        </p:txBody>
      </p:sp>
      <p:sp>
        <p:nvSpPr>
          <p:cNvPr id="4" name="页脚占位符 3"/>
          <p:cNvSpPr>
            <a:spLocks noGrp="1"/>
          </p:cNvSpPr>
          <p:nvPr>
            <p:ph type="ftr" sz="quarter" idx="11"/>
          </p:nvPr>
        </p:nvSpPr>
        <p:spPr/>
        <p:txBody>
          <a:bodyPr rtlCol="0"/>
          <a:lstStyle/>
          <a:p>
            <a:pPr rtl="0"/>
            <a:endParaRPr lang="zh-CN" altLang="en-US" noProof="0" dirty="0"/>
          </a:p>
        </p:txBody>
      </p:sp>
      <p:sp>
        <p:nvSpPr>
          <p:cNvPr id="5" name="灯片编号占位符 4"/>
          <p:cNvSpPr>
            <a:spLocks noGrp="1"/>
          </p:cNvSpPr>
          <p:nvPr>
            <p:ph type="sldNum" sz="quarter" idx="12"/>
          </p:nvPr>
        </p:nvSpPr>
        <p:spPr/>
        <p:txBody>
          <a:bodyPr rtlCol="0"/>
          <a:lstStyle/>
          <a:p>
            <a:pPr rtl="0"/>
            <a:fld id="{EB37DED6-D4C7-42EE-AB49-D2E39E64FDE4}" type="slidenum">
              <a:rPr lang="en-US" altLang="zh-CN" noProof="0" smtClean="0"/>
              <a:t>‹#›</a:t>
            </a:fld>
            <a:endParaRPr lang="zh-CN" altLang="en-US" noProof="0" dirty="0"/>
          </a:p>
        </p:txBody>
      </p:sp>
    </p:spTree>
    <p:extLst>
      <p:ext uri="{BB962C8B-B14F-4D97-AF65-F5344CB8AC3E}">
        <p14:creationId xmlns:p14="http://schemas.microsoft.com/office/powerpoint/2010/main" val="351676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vl1pPr>
          </a:lstStyle>
          <a:p>
            <a:fld id="{4E9B638C-251D-44EC-B8B2-08EC45208A21}" type="datetime1">
              <a:rPr lang="zh-CN" altLang="en-US" smtClean="0"/>
              <a:pPr/>
              <a:t>2018/9/25</a:t>
            </a:fld>
            <a:endParaRPr lang="zh-CN" altLang="en-US" dirty="0"/>
          </a:p>
        </p:txBody>
      </p:sp>
      <p:sp>
        <p:nvSpPr>
          <p:cNvPr id="3" name="页脚占位符 2"/>
          <p:cNvSpPr>
            <a:spLocks noGrp="1"/>
          </p:cNvSpPr>
          <p:nvPr>
            <p:ph type="ftr" sz="quarter" idx="11"/>
          </p:nvPr>
        </p:nvSpPr>
        <p:spPr/>
        <p:txBody>
          <a:bodyPr rtlCol="0"/>
          <a:lstStyle/>
          <a:p>
            <a:pPr rtl="0"/>
            <a:endParaRPr lang="zh-CN" altLang="en-US" noProof="0" dirty="0"/>
          </a:p>
        </p:txBody>
      </p:sp>
      <p:sp>
        <p:nvSpPr>
          <p:cNvPr id="4" name="灯片编号占位符 3"/>
          <p:cNvSpPr>
            <a:spLocks noGrp="1"/>
          </p:cNvSpPr>
          <p:nvPr>
            <p:ph type="sldNum" sz="quarter" idx="12"/>
          </p:nvPr>
        </p:nvSpPr>
        <p:spPr/>
        <p:txBody>
          <a:bodyPr rtlCol="0"/>
          <a:lstStyle/>
          <a:p>
            <a:pPr rtl="0"/>
            <a:fld id="{EB37DED6-D4C7-42EE-AB49-D2E39E64FDE4}" type="slidenum">
              <a:rPr lang="en-US" altLang="zh-CN" noProof="0" smtClean="0"/>
              <a:t>‹#›</a:t>
            </a:fld>
            <a:endParaRPr lang="zh-CN" altLang="en-US" noProof="0" dirty="0"/>
          </a:p>
        </p:txBody>
      </p:sp>
    </p:spTree>
    <p:extLst>
      <p:ext uri="{BB962C8B-B14F-4D97-AF65-F5344CB8AC3E}">
        <p14:creationId xmlns:p14="http://schemas.microsoft.com/office/powerpoint/2010/main" val="206873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带题注的内容">
    <p:spTree>
      <p:nvGrpSpPr>
        <p:cNvPr id="1" name=""/>
        <p:cNvGrpSpPr/>
        <p:nvPr/>
      </p:nvGrpSpPr>
      <p:grpSpPr>
        <a:xfrm>
          <a:off x="0" y="0"/>
          <a:ext cx="0" cy="0"/>
          <a:chOff x="0" y="0"/>
          <a:chExt cx="0" cy="0"/>
        </a:xfrm>
      </p:grpSpPr>
      <p:sp>
        <p:nvSpPr>
          <p:cNvPr id="8" name="矩形 7"/>
          <p:cNvSpPr/>
          <p:nvPr/>
        </p:nvSpPr>
        <p:spPr>
          <a:xfrm>
            <a:off x="3961368" y="0"/>
            <a:ext cx="7922736"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304721" y="1701800"/>
            <a:ext cx="3351927" cy="2844800"/>
          </a:xfrm>
        </p:spPr>
        <p:txBody>
          <a:bodyPr rtlCol="0" anchor="b">
            <a:normAutofit/>
          </a:bodyPr>
          <a:lstStyle>
            <a:lvl1pPr algn="l" rtl="0">
              <a:defRPr sz="2000" b="1">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4469236" y="482600"/>
            <a:ext cx="6805427" cy="5892800"/>
          </a:xfrm>
        </p:spPr>
        <p:txBody>
          <a:bodyPr rtlCol="0">
            <a:normAutofit/>
          </a:bodyPr>
          <a:lstStyle>
            <a:lvl1pPr algn="l" rtl="0">
              <a:defRPr sz="2400">
                <a:latin typeface="微软雅黑" panose="020B0503020204020204" pitchFamily="34" charset="-122"/>
                <a:ea typeface="微软雅黑" panose="020B0503020204020204" pitchFamily="34" charset="-122"/>
              </a:defRPr>
            </a:lvl1pPr>
            <a:lvl2pPr algn="l" rtl="0">
              <a:defRPr sz="2000">
                <a:latin typeface="微软雅黑" panose="020B0503020204020204" pitchFamily="34" charset="-122"/>
                <a:ea typeface="微软雅黑" panose="020B0503020204020204" pitchFamily="34" charset="-122"/>
              </a:defRPr>
            </a:lvl2pPr>
            <a:lvl3pPr algn="l" rtl="0">
              <a:defRPr sz="1800">
                <a:latin typeface="微软雅黑" panose="020B0503020204020204" pitchFamily="34" charset="-122"/>
                <a:ea typeface="微软雅黑" panose="020B0503020204020204" pitchFamily="34" charset="-122"/>
              </a:defRPr>
            </a:lvl3pPr>
            <a:lvl4pPr algn="l" rtl="0">
              <a:defRPr sz="1800">
                <a:latin typeface="微软雅黑" panose="020B0503020204020204" pitchFamily="34" charset="-122"/>
                <a:ea typeface="微软雅黑" panose="020B0503020204020204" pitchFamily="34" charset="-122"/>
              </a:defRPr>
            </a:lvl4pPr>
            <a:lvl5pPr algn="l" rtl="0">
              <a:defRPr sz="1800">
                <a:latin typeface="微软雅黑" panose="020B0503020204020204" pitchFamily="34" charset="-122"/>
                <a:ea typeface="微软雅黑" panose="020B0503020204020204" pitchFamily="34" charset="-122"/>
              </a:defRPr>
            </a:lvl5pPr>
            <a:lvl6pPr algn="l" rtl="0">
              <a:defRPr sz="1800"/>
            </a:lvl6pPr>
            <a:lvl7pPr algn="l" rtl="0">
              <a:defRPr sz="1800"/>
            </a:lvl7pPr>
            <a:lvl8pPr algn="l" rtl="0">
              <a:defRPr sz="1800"/>
            </a:lvl8pPr>
            <a:lvl9pPr algn="l" rtl="0">
              <a:defRPr sz="18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文本占位符 3"/>
          <p:cNvSpPr>
            <a:spLocks noGrp="1"/>
          </p:cNvSpPr>
          <p:nvPr>
            <p:ph type="body" sz="half" idx="2"/>
          </p:nvPr>
        </p:nvSpPr>
        <p:spPr>
          <a:xfrm>
            <a:off x="304721" y="4648200"/>
            <a:ext cx="3351927" cy="1727200"/>
          </a:xfrm>
        </p:spPr>
        <p:txBody>
          <a:bodyPr rtlCol="0">
            <a:normAutofit/>
          </a:bodyPr>
          <a:lstStyle>
            <a:lvl1pPr marL="0" indent="0" algn="l" rtl="0">
              <a:spcBef>
                <a:spcPts val="1200"/>
              </a:spcBef>
              <a:buNone/>
              <a:defRPr sz="1600">
                <a:latin typeface="微软雅黑" panose="020B0503020204020204" pitchFamily="34" charset="-122"/>
                <a:ea typeface="微软雅黑" panose="020B0503020204020204" pitchFamily="34" charset="-122"/>
              </a:defRPr>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0D005F57-EA56-4A95-B718-20B6AA09091F}" type="datetime1">
              <a:rPr lang="zh-CN" altLang="en-US" smtClean="0"/>
              <a:pPr/>
              <a:t>2018/9/25</a:t>
            </a:fld>
            <a:endParaRPr lang="zh-CN" altLang="en-US" dirty="0"/>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2DFBB78A-01B4-41F2-96B0-677A4A282832}" type="slidenum">
              <a:rPr lang="en-US" altLang="zh-CN" smtClean="0"/>
              <a:pPr/>
              <a:t>‹#›</a:t>
            </a:fld>
            <a:endParaRPr lang="zh-CN" altLang="en-US" dirty="0"/>
          </a:p>
        </p:txBody>
      </p:sp>
    </p:spTree>
    <p:extLst>
      <p:ext uri="{BB962C8B-B14F-4D97-AF65-F5344CB8AC3E}">
        <p14:creationId xmlns:p14="http://schemas.microsoft.com/office/powerpoint/2010/main" val="196807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带题注的图片">
    <p:spTree>
      <p:nvGrpSpPr>
        <p:cNvPr id="1" name=""/>
        <p:cNvGrpSpPr/>
        <p:nvPr/>
      </p:nvGrpSpPr>
      <p:grpSpPr>
        <a:xfrm>
          <a:off x="0" y="0"/>
          <a:ext cx="0" cy="0"/>
          <a:chOff x="0" y="0"/>
          <a:chExt cx="0" cy="0"/>
        </a:xfrm>
      </p:grpSpPr>
      <p:sp>
        <p:nvSpPr>
          <p:cNvPr id="8" name="矩形 7"/>
          <p:cNvSpPr/>
          <p:nvPr/>
        </p:nvSpPr>
        <p:spPr>
          <a:xfrm>
            <a:off x="2082258" y="0"/>
            <a:ext cx="802431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2437765" y="4800600"/>
            <a:ext cx="7313295" cy="762000"/>
          </a:xfrm>
        </p:spPr>
        <p:txBody>
          <a:bodyPr rtlCol="0" anchor="b">
            <a:normAutofit/>
          </a:bodyPr>
          <a:lstStyle>
            <a:lvl1pPr algn="l" rtl="0">
              <a:defRPr sz="2000" b="1">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图片占位符 2"/>
          <p:cNvSpPr>
            <a:spLocks noGrp="1"/>
          </p:cNvSpPr>
          <p:nvPr>
            <p:ph type="pic" idx="1"/>
          </p:nvPr>
        </p:nvSpPr>
        <p:spPr>
          <a:xfrm>
            <a:off x="2437765" y="279401"/>
            <a:ext cx="7313295" cy="4448175"/>
          </a:xfrm>
        </p:spPr>
        <p:txBody>
          <a:bodyPr rtlCol="0">
            <a:normAutofit/>
          </a:bodyPr>
          <a:lstStyle>
            <a:lvl1pPr marL="0" indent="0" algn="l" rtl="0">
              <a:buNone/>
              <a:defRPr sz="2800">
                <a:latin typeface="微软雅黑" panose="020B0503020204020204" pitchFamily="34" charset="-122"/>
                <a:ea typeface="微软雅黑" panose="020B0503020204020204" pitchFamily="34" charset="-122"/>
              </a:defRPr>
            </a:lvl1pPr>
            <a:lvl2pPr marL="609493" indent="0" algn="l" rtl="0">
              <a:buNone/>
              <a:defRPr sz="3700"/>
            </a:lvl2pPr>
            <a:lvl3pPr marL="1218987" indent="0" algn="l" rtl="0">
              <a:buNone/>
              <a:defRPr sz="3200"/>
            </a:lvl3pPr>
            <a:lvl4pPr marL="1828480" indent="0" algn="l" rtl="0">
              <a:buNone/>
              <a:defRPr sz="2700"/>
            </a:lvl4pPr>
            <a:lvl5pPr marL="2437973" indent="0" algn="l" rtl="0">
              <a:buNone/>
              <a:defRPr sz="2700"/>
            </a:lvl5pPr>
            <a:lvl6pPr marL="3047467" indent="0" algn="l" rtl="0">
              <a:buNone/>
              <a:defRPr sz="2700"/>
            </a:lvl6pPr>
            <a:lvl7pPr marL="3656960" indent="0" algn="l" rtl="0">
              <a:buNone/>
              <a:defRPr sz="2700"/>
            </a:lvl7pPr>
            <a:lvl8pPr marL="4266453" indent="0" algn="l" rtl="0">
              <a:buNone/>
              <a:defRPr sz="2700"/>
            </a:lvl8pPr>
            <a:lvl9pPr marL="4875947" indent="0" algn="l" rtl="0">
              <a:buNone/>
              <a:defRPr sz="2700"/>
            </a:lvl9pPr>
          </a:lstStyle>
          <a:p>
            <a:pPr rtl="0"/>
            <a:r>
              <a:rPr lang="zh-CN" altLang="en-US" noProof="0"/>
              <a:t>单击图标添加图片</a:t>
            </a:r>
            <a:endParaRPr lang="zh-CN" altLang="en-US" noProof="0" dirty="0"/>
          </a:p>
        </p:txBody>
      </p:sp>
      <p:sp>
        <p:nvSpPr>
          <p:cNvPr id="4" name="文本占位符 3"/>
          <p:cNvSpPr>
            <a:spLocks noGrp="1"/>
          </p:cNvSpPr>
          <p:nvPr>
            <p:ph type="body" sz="half" idx="2"/>
          </p:nvPr>
        </p:nvSpPr>
        <p:spPr>
          <a:xfrm>
            <a:off x="2437765" y="5562600"/>
            <a:ext cx="7313295" cy="812800"/>
          </a:xfrm>
        </p:spPr>
        <p:txBody>
          <a:bodyPr rtlCol="0">
            <a:normAutofit/>
          </a:bodyPr>
          <a:lstStyle>
            <a:lvl1pPr marL="0" indent="0" algn="l" rtl="0">
              <a:spcBef>
                <a:spcPts val="0"/>
              </a:spcBef>
              <a:buNone/>
              <a:defRPr sz="1600">
                <a:latin typeface="微软雅黑" panose="020B0503020204020204" pitchFamily="34" charset="-122"/>
                <a:ea typeface="微软雅黑" panose="020B0503020204020204" pitchFamily="34" charset="-122"/>
              </a:defRPr>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06F99FFF-1AD8-41BA-A4C2-05782CB95A16}" type="datetime1">
              <a:rPr lang="zh-CN" altLang="en-US" smtClean="0"/>
              <a:pPr/>
              <a:t>2018/9/25</a:t>
            </a:fld>
            <a:endParaRPr lang="zh-CN" altLang="en-US" dirty="0"/>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2DFBB78A-01B4-41F2-96B0-677A4A282832}" type="slidenum">
              <a:rPr lang="en-US" altLang="zh-CN" noProof="0" smtClean="0"/>
              <a:pPr/>
              <a:t>‹#›</a:t>
            </a:fld>
            <a:endParaRPr lang="zh-CN" altLang="en-US" noProof="0" dirty="0"/>
          </a:p>
        </p:txBody>
      </p:sp>
    </p:spTree>
    <p:extLst>
      <p:ext uri="{BB962C8B-B14F-4D97-AF65-F5344CB8AC3E}">
        <p14:creationId xmlns:p14="http://schemas.microsoft.com/office/powerpoint/2010/main" val="122133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9" name="矩形 8"/>
          <p:cNvSpPr/>
          <p:nvPr/>
        </p:nvSpPr>
        <p:spPr>
          <a:xfrm>
            <a:off x="304721" y="0"/>
            <a:ext cx="11579384"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2" name="标题占位符 1"/>
          <p:cNvSpPr>
            <a:spLocks noGrp="1"/>
          </p:cNvSpPr>
          <p:nvPr>
            <p:ph type="title"/>
          </p:nvPr>
        </p:nvSpPr>
        <p:spPr>
          <a:xfrm>
            <a:off x="1117309" y="76200"/>
            <a:ext cx="10157354" cy="1397000"/>
          </a:xfrm>
          <a:prstGeom prst="rect">
            <a:avLst/>
          </a:prstGeom>
        </p:spPr>
        <p:txBody>
          <a:bodyPr vert="horz" lIns="121899" tIns="60949" rIns="121899" bIns="60949" rtlCol="0" anchor="b">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1117309" y="1701800"/>
            <a:ext cx="10157354" cy="4470400"/>
          </a:xfrm>
          <a:prstGeom prst="rect">
            <a:avLst/>
          </a:prstGeom>
        </p:spPr>
        <p:txBody>
          <a:bodyPr vert="horz" lIns="121899" tIns="60949" rIns="121899" bIns="60949"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1117309" y="6400801"/>
            <a:ext cx="2742486" cy="320675"/>
          </a:xfrm>
          <a:prstGeom prst="rect">
            <a:avLst/>
          </a:prstGeom>
        </p:spPr>
        <p:txBody>
          <a:bodyPr vert="horz" lIns="121899" tIns="60949" rIns="121899" bIns="60949" rtlCol="0" anchor="b"/>
          <a:lstStyle>
            <a:lvl1pPr algn="l" rtl="0">
              <a:defRPr sz="1200">
                <a:solidFill>
                  <a:schemeClr val="tx2">
                    <a:lumMod val="50000"/>
                    <a:lumOff val="50000"/>
                  </a:schemeClr>
                </a:solidFill>
                <a:latin typeface="微软雅黑" panose="020B0503020204020204" pitchFamily="34" charset="-122"/>
                <a:ea typeface="微软雅黑" panose="020B0503020204020204" pitchFamily="34" charset="-122"/>
              </a:defRPr>
            </a:lvl1pPr>
          </a:lstStyle>
          <a:p>
            <a:fld id="{474EC2AD-E193-40F2-8E09-6DD726A8C215}" type="datetime1">
              <a:rPr lang="zh-CN" altLang="en-US" smtClean="0"/>
              <a:pPr/>
              <a:t>2018/9/25</a:t>
            </a:fld>
            <a:endParaRPr lang="zh-CN" altLang="en-US" dirty="0"/>
          </a:p>
        </p:txBody>
      </p:sp>
      <p:sp>
        <p:nvSpPr>
          <p:cNvPr id="5" name="页脚占位符 4"/>
          <p:cNvSpPr>
            <a:spLocks noGrp="1"/>
          </p:cNvSpPr>
          <p:nvPr>
            <p:ph type="ftr" sz="quarter" idx="3"/>
          </p:nvPr>
        </p:nvSpPr>
        <p:spPr>
          <a:xfrm>
            <a:off x="3907842" y="6400801"/>
            <a:ext cx="6216301" cy="320675"/>
          </a:xfrm>
          <a:prstGeom prst="rect">
            <a:avLst/>
          </a:prstGeom>
        </p:spPr>
        <p:txBody>
          <a:bodyPr vert="horz" lIns="121899" tIns="60949" rIns="121899" bIns="60949" rtlCol="0" anchor="b"/>
          <a:lstStyle>
            <a:lvl1pPr algn="ctr" rtl="0">
              <a:defRPr sz="1200">
                <a:solidFill>
                  <a:schemeClr val="tx2">
                    <a:lumMod val="50000"/>
                    <a:lumOff val="50000"/>
                  </a:schemeClr>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6" name="灯片编号占位符 5"/>
          <p:cNvSpPr>
            <a:spLocks noGrp="1"/>
          </p:cNvSpPr>
          <p:nvPr>
            <p:ph type="sldNum" sz="quarter" idx="4"/>
          </p:nvPr>
        </p:nvSpPr>
        <p:spPr>
          <a:xfrm>
            <a:off x="10167146" y="6400801"/>
            <a:ext cx="1107518" cy="320675"/>
          </a:xfrm>
          <a:prstGeom prst="rect">
            <a:avLst/>
          </a:prstGeom>
        </p:spPr>
        <p:txBody>
          <a:bodyPr vert="horz" lIns="121899" tIns="60949" rIns="121899" bIns="60949" rtlCol="0" anchor="b"/>
          <a:lstStyle>
            <a:lvl1pPr algn="r" rtl="0">
              <a:defRPr sz="1200">
                <a:solidFill>
                  <a:schemeClr val="tx2">
                    <a:lumMod val="50000"/>
                    <a:lumOff val="50000"/>
                  </a:schemeClr>
                </a:solidFill>
                <a:latin typeface="微软雅黑" panose="020B0503020204020204" pitchFamily="34" charset="-122"/>
                <a:ea typeface="微软雅黑" panose="020B0503020204020204" pitchFamily="34" charset="-122"/>
              </a:defRPr>
            </a:lvl1pPr>
          </a:lstStyle>
          <a:p>
            <a:fld id="{EB37DED6-D4C7-42EE-AB49-D2E39E64FDE4}" type="slidenum">
              <a:rPr lang="en-US" altLang="zh-CN" smtClean="0"/>
              <a:pPr/>
              <a:t>‹#›</a:t>
            </a:fld>
            <a:endParaRPr lang="zh-CN" altLang="en-US" dirty="0"/>
          </a:p>
        </p:txBody>
      </p:sp>
    </p:spTree>
    <p:extLst>
      <p:ext uri="{BB962C8B-B14F-4D97-AF65-F5344CB8AC3E}">
        <p14:creationId xmlns:p14="http://schemas.microsoft.com/office/powerpoint/2010/main" val="1544047913"/>
      </p:ext>
    </p:extLst>
  </p:cSld>
  <p:clrMap bg1="lt1" tx1="dk1" bg2="lt2" tx2="dk2" accent1="accent1" accent2="accent2" accent3="accent3" accent4="accent4" accent5="accent5" accent6="accent6" hlink="hlink" folHlink="folHlink"/>
  <p:sldLayoutIdLst>
    <p:sldLayoutId id="2147483661" r:id="rId1"/>
    <p:sldLayoutId id="2147483679" r:id="rId2"/>
    <p:sldLayoutId id="2147483663" r:id="rId3"/>
    <p:sldLayoutId id="2147483664" r:id="rId4"/>
    <p:sldLayoutId id="2147483665" r:id="rId5"/>
    <p:sldLayoutId id="2147483666" r:id="rId6"/>
    <p:sldLayoutId id="2147483667" r:id="rId7"/>
    <p:sldLayoutId id="2147483675" r:id="rId8"/>
    <p:sldLayoutId id="2147483676" r:id="rId9"/>
    <p:sldLayoutId id="2147483677" r:id="rId10"/>
    <p:sldLayoutId id="2147483678"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85000"/>
        </a:lnSpc>
        <a:spcBef>
          <a:spcPct val="0"/>
        </a:spcBef>
        <a:buNone/>
        <a:tabLst/>
        <a:defRPr sz="4400" kern="1200" cap="none" baseline="0">
          <a:solidFill>
            <a:schemeClr val="tx1"/>
          </a:solidFill>
          <a:latin typeface="微软雅黑" panose="020B0503020204020204" pitchFamily="34" charset="-122"/>
          <a:ea typeface="微软雅黑" panose="020B0503020204020204" pitchFamily="34" charset="-122"/>
          <a:cs typeface="+mj-cs"/>
        </a:defRPr>
      </a:lvl1pPr>
    </p:titleStyle>
    <p:body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437973"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6pPr>
      <a:lvl7pPr marL="286461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7pPr>
      <a:lvl8pPr marL="3291264"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8pPr>
      <a:lvl9pPr marL="377885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www.ubuntu.com/download/alternative-downloads" TargetMode="External"/><Relationship Id="rId4" Type="http://schemas.openxmlformats.org/officeDocument/2006/relationships/hyperlink" Target="https://www.cr173.com/soft/47612.html"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pinyin.sogou.com/linux/" TargetMode="External"/><Relationship Id="rId2" Type="http://schemas.openxmlformats.org/officeDocument/2006/relationships/hyperlink" Target="https://www.cnblogs.com/darklights/p/7722861.html" TargetMode="External"/><Relationship Id="rId1" Type="http://schemas.openxmlformats.org/officeDocument/2006/relationships/slideLayout" Target="../slideLayouts/slideLayout2.xml"/><Relationship Id="rId4" Type="http://schemas.openxmlformats.org/officeDocument/2006/relationships/hyperlink" Target="https://download.sublimetext.com/files/sublime-text_build-3176_amd64.deb"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www.sioe.cn/yingyong/yanse-rgb-16/"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blog.csdn.net/lianhuijuan/article/details/61617018"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rtlCol="0"/>
          <a:lstStyle/>
          <a:p>
            <a:pPr rtl="0"/>
            <a:r>
              <a:rPr lang="en-US" altLang="zh-CN" dirty="0">
                <a:latin typeface="微软雅黑" panose="020B0503020204020204" pitchFamily="34" charset="-122"/>
                <a:ea typeface="微软雅黑" panose="020B0503020204020204" pitchFamily="34" charset="-122"/>
              </a:rPr>
              <a:t>Python </a:t>
            </a:r>
            <a:r>
              <a:rPr lang="zh-CN" altLang="en-US" dirty="0">
                <a:latin typeface="微软雅黑" panose="020B0503020204020204" pitchFamily="34" charset="-122"/>
                <a:ea typeface="微软雅黑" panose="020B0503020204020204" pitchFamily="34" charset="-122"/>
              </a:rPr>
              <a:t>简介</a:t>
            </a:r>
          </a:p>
        </p:txBody>
      </p:sp>
      <p:sp>
        <p:nvSpPr>
          <p:cNvPr id="3" name="副标题 2"/>
          <p:cNvSpPr>
            <a:spLocks noGrp="1"/>
          </p:cNvSpPr>
          <p:nvPr>
            <p:ph type="subTitle" idx="1"/>
          </p:nvPr>
        </p:nvSpPr>
        <p:spPr/>
        <p:txBody>
          <a:bodyPr rtlCol="0">
            <a:normAutofit/>
          </a:bodyPr>
          <a:lstStyle/>
          <a:p>
            <a:r>
              <a:rPr lang="en-US" altLang="zh-CN" sz="2000" dirty="0"/>
              <a:t>Python </a:t>
            </a:r>
            <a:r>
              <a:rPr lang="zh-CN" altLang="en-US" sz="2000" dirty="0"/>
              <a:t>是一个高层次的结合了解释性、编译性、互动性和面向对象的脚本语言。</a:t>
            </a:r>
            <a:endParaRPr lang="zh-CN" altLang="en-US" sz="2000" dirty="0">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4AB9BE98-DB70-40CC-99F0-3F5157827C61}"/>
              </a:ext>
            </a:extLst>
          </p:cNvPr>
          <p:cNvSpPr/>
          <p:nvPr/>
        </p:nvSpPr>
        <p:spPr>
          <a:xfrm>
            <a:off x="2782044" y="1361193"/>
            <a:ext cx="7614329" cy="923330"/>
          </a:xfrm>
          <a:prstGeom prst="rect">
            <a:avLst/>
          </a:prstGeom>
          <a:noFill/>
          <a:effectLst>
            <a:glow rad="228600">
              <a:schemeClr val="accent5">
                <a:satMod val="175000"/>
                <a:alpha val="40000"/>
              </a:schemeClr>
            </a:glow>
            <a:reflection blurRad="6350" stA="50000" endA="300" endPos="55500" dist="50800" dir="5400000" sy="-100000" algn="bl" rotWithShape="0"/>
          </a:effectLst>
        </p:spPr>
        <p:txBody>
          <a:bodyPr wrap="none" lIns="91440" tIns="45720" rIns="91440" bIns="45720">
            <a:spAutoFit/>
            <a:scene3d>
              <a:camera prst="perspectiveContrastingLeftFacing"/>
              <a:lightRig rig="threePt" dir="t"/>
            </a:scene3d>
          </a:bodyPr>
          <a:lstStyle/>
          <a:p>
            <a:pPr algn="ctr"/>
            <a:r>
              <a:rPr lang="zh-CN" altLang="en-US" sz="5400" b="1" spc="50" dirty="0">
                <a:ln w="0"/>
                <a:solidFill>
                  <a:schemeClr val="bg2"/>
                </a:solidFill>
                <a:effectLst>
                  <a:innerShdw blurRad="63500" dist="50800" dir="13500000">
                    <a:srgbClr val="000000">
                      <a:alpha val="50000"/>
                    </a:srgbClr>
                  </a:innerShdw>
                </a:effectLst>
                <a:latin typeface="微软雅黑" panose="020B0503020204020204" pitchFamily="34" charset="-122"/>
                <a:ea typeface="微软雅黑" panose="020B0503020204020204" pitchFamily="34" charset="-122"/>
              </a:rPr>
              <a:t>人生苦短，我用</a:t>
            </a:r>
            <a:r>
              <a:rPr lang="en-US" altLang="zh-CN" sz="5400" b="1" spc="50" dirty="0">
                <a:ln w="0"/>
                <a:solidFill>
                  <a:schemeClr val="bg2"/>
                </a:solidFill>
                <a:effectLst>
                  <a:innerShdw blurRad="63500" dist="50800" dir="13500000">
                    <a:srgbClr val="000000">
                      <a:alpha val="50000"/>
                    </a:srgbClr>
                  </a:innerShdw>
                </a:effectLst>
                <a:latin typeface="微软雅黑" panose="020B0503020204020204" pitchFamily="34" charset="-122"/>
                <a:ea typeface="微软雅黑" panose="020B0503020204020204" pitchFamily="34" charset="-122"/>
              </a:rPr>
              <a:t>python</a:t>
            </a:r>
            <a:endParaRPr lang="zh-CN" altLang="en-US" sz="5400" b="1" cap="none" spc="50" dirty="0">
              <a:ln w="0"/>
              <a:solidFill>
                <a:schemeClr val="bg2"/>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365034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3BC19DE-F965-4A03-A612-859C9704CE13}"/>
              </a:ext>
            </a:extLst>
          </p:cNvPr>
          <p:cNvSpPr>
            <a:spLocks noGrp="1"/>
          </p:cNvSpPr>
          <p:nvPr>
            <p:ph idx="1"/>
          </p:nvPr>
        </p:nvSpPr>
        <p:spPr>
          <a:xfrm>
            <a:off x="1117309" y="620688"/>
            <a:ext cx="10157354" cy="5551512"/>
          </a:xfrm>
        </p:spPr>
        <p:txBody>
          <a:bodyPr>
            <a:normAutofit fontScale="70000" lnSpcReduction="20000"/>
          </a:bodyPr>
          <a:lstStyle/>
          <a:p>
            <a:r>
              <a:rPr lang="en-US" altLang="zh-CN" dirty="0"/>
              <a:t>1. </a:t>
            </a:r>
            <a:r>
              <a:rPr lang="zh-CN" altLang="en-US" dirty="0"/>
              <a:t>矩阵基础知识</a:t>
            </a:r>
            <a:endParaRPr lang="en-US" altLang="zh-CN" dirty="0"/>
          </a:p>
          <a:p>
            <a:r>
              <a:rPr lang="en-US" altLang="zh-CN" dirty="0"/>
              <a:t>2. </a:t>
            </a:r>
            <a:r>
              <a:rPr lang="zh-CN" altLang="en-US" dirty="0"/>
              <a:t>机器学习基础数学</a:t>
            </a:r>
            <a:endParaRPr lang="en-US" altLang="zh-CN" dirty="0"/>
          </a:p>
          <a:p>
            <a:r>
              <a:rPr lang="en-US" altLang="zh-CN" dirty="0"/>
              <a:t>3. </a:t>
            </a:r>
            <a:r>
              <a:rPr lang="zh-CN" altLang="en-US" dirty="0"/>
              <a:t>监督学习</a:t>
            </a:r>
            <a:endParaRPr lang="en-US" altLang="zh-CN" dirty="0"/>
          </a:p>
          <a:p>
            <a:r>
              <a:rPr lang="en-US" altLang="zh-CN" dirty="0"/>
              <a:t>4. </a:t>
            </a:r>
            <a:r>
              <a:rPr lang="zh-CN" altLang="en-US" dirty="0"/>
              <a:t>聚类</a:t>
            </a:r>
            <a:endParaRPr lang="en-US" altLang="zh-CN" dirty="0"/>
          </a:p>
          <a:p>
            <a:r>
              <a:rPr lang="en-US" altLang="zh-CN" dirty="0"/>
              <a:t>5. </a:t>
            </a:r>
            <a:r>
              <a:rPr lang="zh-CN" altLang="en-US" dirty="0"/>
              <a:t>特征选择</a:t>
            </a:r>
            <a:endParaRPr lang="en-US" altLang="zh-CN" dirty="0"/>
          </a:p>
          <a:p>
            <a:r>
              <a:rPr lang="en-US" altLang="zh-CN" dirty="0"/>
              <a:t>6. </a:t>
            </a:r>
            <a:r>
              <a:rPr lang="zh-CN" altLang="en-US" dirty="0"/>
              <a:t>参数估计</a:t>
            </a:r>
            <a:endParaRPr lang="en-US" altLang="zh-CN" dirty="0"/>
          </a:p>
          <a:p>
            <a:r>
              <a:rPr lang="en-US" altLang="zh-CN" dirty="0"/>
              <a:t>7. </a:t>
            </a:r>
            <a:r>
              <a:rPr lang="zh-CN" altLang="en-US" dirty="0"/>
              <a:t>概率模型</a:t>
            </a:r>
            <a:endParaRPr lang="en-US" altLang="zh-CN" dirty="0"/>
          </a:p>
          <a:p>
            <a:r>
              <a:rPr lang="en-US" altLang="zh-CN" dirty="0"/>
              <a:t>8. </a:t>
            </a:r>
            <a:r>
              <a:rPr lang="zh-CN" altLang="en-US" dirty="0"/>
              <a:t>抽样方法</a:t>
            </a:r>
            <a:endParaRPr lang="en-US" altLang="zh-CN" dirty="0"/>
          </a:p>
          <a:p>
            <a:r>
              <a:rPr lang="en-US" altLang="zh-CN" dirty="0"/>
              <a:t>9. </a:t>
            </a:r>
            <a:r>
              <a:rPr lang="zh-CN" altLang="en-US" dirty="0"/>
              <a:t>深度学习 </a:t>
            </a:r>
            <a:r>
              <a:rPr lang="en-US" altLang="zh-CN" dirty="0"/>
              <a:t>+ </a:t>
            </a:r>
            <a:r>
              <a:rPr lang="en-US" altLang="zh-CN" dirty="0" err="1"/>
              <a:t>Tensorflow</a:t>
            </a:r>
            <a:r>
              <a:rPr lang="en-US" altLang="zh-CN" dirty="0"/>
              <a:t> + word2vec</a:t>
            </a:r>
          </a:p>
          <a:p>
            <a:r>
              <a:rPr lang="en-US" altLang="zh-CN" dirty="0"/>
              <a:t>10. </a:t>
            </a:r>
            <a:r>
              <a:rPr lang="en-US" altLang="zh-CN" dirty="0" err="1"/>
              <a:t>xgboost</a:t>
            </a:r>
            <a:r>
              <a:rPr lang="en-US" altLang="zh-CN" dirty="0"/>
              <a:t> </a:t>
            </a:r>
            <a:r>
              <a:rPr lang="zh-CN" altLang="en-US" dirty="0"/>
              <a:t>使用</a:t>
            </a:r>
            <a:endParaRPr lang="en-US" altLang="zh-CN" dirty="0"/>
          </a:p>
          <a:p>
            <a:r>
              <a:rPr lang="en-US" altLang="zh-CN" dirty="0"/>
              <a:t>11. </a:t>
            </a:r>
            <a:r>
              <a:rPr lang="zh-CN" altLang="en-US" dirty="0"/>
              <a:t>基本分类与聚类算法</a:t>
            </a:r>
            <a:r>
              <a:rPr lang="en-US" altLang="zh-CN" dirty="0"/>
              <a:t>(</a:t>
            </a:r>
            <a:r>
              <a:rPr lang="zh-CN" altLang="en-US" dirty="0"/>
              <a:t>新闻热点发现</a:t>
            </a:r>
            <a:r>
              <a:rPr lang="en-US" altLang="zh-CN" dirty="0"/>
              <a:t>)[</a:t>
            </a:r>
            <a:r>
              <a:rPr lang="zh-CN" altLang="en-US" dirty="0"/>
              <a:t>实例</a:t>
            </a:r>
            <a:r>
              <a:rPr lang="en-US" altLang="zh-CN" dirty="0"/>
              <a:t>]</a:t>
            </a:r>
          </a:p>
          <a:p>
            <a:r>
              <a:rPr lang="en-US" altLang="zh-CN" dirty="0"/>
              <a:t>12. </a:t>
            </a:r>
            <a:r>
              <a:rPr lang="zh-CN" altLang="en-US" dirty="0"/>
              <a:t>商城用户画像</a:t>
            </a:r>
            <a:r>
              <a:rPr lang="en-US" altLang="zh-CN" dirty="0"/>
              <a:t>[</a:t>
            </a:r>
            <a:r>
              <a:rPr lang="zh-CN" altLang="en-US" dirty="0"/>
              <a:t>实例</a:t>
            </a:r>
            <a:r>
              <a:rPr lang="en-US" altLang="zh-CN" dirty="0"/>
              <a:t>]</a:t>
            </a:r>
          </a:p>
          <a:p>
            <a:r>
              <a:rPr lang="en-US" altLang="zh-CN" dirty="0"/>
              <a:t>13. </a:t>
            </a:r>
            <a:r>
              <a:rPr lang="zh-CN" altLang="en-US" dirty="0"/>
              <a:t>推荐系统</a:t>
            </a:r>
            <a:r>
              <a:rPr lang="en-US" altLang="zh-CN" dirty="0"/>
              <a:t>[</a:t>
            </a:r>
            <a:r>
              <a:rPr lang="zh-CN" altLang="en-US" dirty="0"/>
              <a:t>电影，视频，课程</a:t>
            </a:r>
            <a:r>
              <a:rPr lang="en-US" altLang="zh-CN" dirty="0"/>
              <a:t>]</a:t>
            </a:r>
          </a:p>
        </p:txBody>
      </p:sp>
    </p:spTree>
    <p:extLst>
      <p:ext uri="{BB962C8B-B14F-4D97-AF65-F5344CB8AC3E}">
        <p14:creationId xmlns:p14="http://schemas.microsoft.com/office/powerpoint/2010/main" val="1795149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1C419A-489A-4943-BE18-D163A7D74386}"/>
              </a:ext>
            </a:extLst>
          </p:cNvPr>
          <p:cNvSpPr>
            <a:spLocks noGrp="1"/>
          </p:cNvSpPr>
          <p:nvPr>
            <p:ph type="title"/>
          </p:nvPr>
        </p:nvSpPr>
        <p:spPr/>
        <p:txBody>
          <a:bodyPr/>
          <a:lstStyle/>
          <a:p>
            <a:r>
              <a:rPr lang="en-US" altLang="zh-CN" dirty="0"/>
              <a:t>Python3 </a:t>
            </a:r>
            <a:r>
              <a:rPr lang="zh-CN" altLang="en-US" dirty="0"/>
              <a:t>环境搭建</a:t>
            </a:r>
            <a:r>
              <a:rPr lang="en-US" altLang="zh-CN" dirty="0"/>
              <a:t> </a:t>
            </a:r>
            <a:endParaRPr lang="zh-CN" altLang="en-US" dirty="0"/>
          </a:p>
        </p:txBody>
      </p:sp>
      <p:pic>
        <p:nvPicPr>
          <p:cNvPr id="17" name="图片 16">
            <a:extLst>
              <a:ext uri="{FF2B5EF4-FFF2-40B4-BE49-F238E27FC236}">
                <a16:creationId xmlns:a16="http://schemas.microsoft.com/office/drawing/2014/main" id="{241494B3-A2FB-492E-8552-547CFF0D66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8461" y="4364819"/>
            <a:ext cx="1277806" cy="1252122"/>
          </a:xfrm>
          <a:prstGeom prst="rect">
            <a:avLst/>
          </a:prstGeom>
        </p:spPr>
      </p:pic>
      <p:pic>
        <p:nvPicPr>
          <p:cNvPr id="19" name="图片 18">
            <a:extLst>
              <a:ext uri="{FF2B5EF4-FFF2-40B4-BE49-F238E27FC236}">
                <a16:creationId xmlns:a16="http://schemas.microsoft.com/office/drawing/2014/main" id="{F14F674B-ADE2-4504-9D1D-5CB3ED32A4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121" y="4365104"/>
            <a:ext cx="1277807" cy="1252122"/>
          </a:xfrm>
          <a:prstGeom prst="rect">
            <a:avLst/>
          </a:prstGeom>
        </p:spPr>
      </p:pic>
      <p:graphicFrame>
        <p:nvGraphicFramePr>
          <p:cNvPr id="20" name="表格 19">
            <a:extLst>
              <a:ext uri="{FF2B5EF4-FFF2-40B4-BE49-F238E27FC236}">
                <a16:creationId xmlns:a16="http://schemas.microsoft.com/office/drawing/2014/main" id="{34E9E12F-7DB8-47DD-9747-FED62D361BFF}"/>
              </a:ext>
            </a:extLst>
          </p:cNvPr>
          <p:cNvGraphicFramePr>
            <a:graphicFrameLocks noGrp="1"/>
          </p:cNvGraphicFramePr>
          <p:nvPr>
            <p:extLst>
              <p:ext uri="{D42A27DB-BD31-4B8C-83A1-F6EECF244321}">
                <p14:modId xmlns:p14="http://schemas.microsoft.com/office/powerpoint/2010/main" val="3401280222"/>
              </p:ext>
            </p:extLst>
          </p:nvPr>
        </p:nvGraphicFramePr>
        <p:xfrm>
          <a:off x="1291886" y="1707828"/>
          <a:ext cx="8690956" cy="2194560"/>
        </p:xfrm>
        <a:graphic>
          <a:graphicData uri="http://schemas.openxmlformats.org/drawingml/2006/table">
            <a:tbl>
              <a:tblPr firstRow="1" bandRow="1">
                <a:tableStyleId>{17292A2E-F333-43FB-9621-5CBBE7FDCDCB}</a:tableStyleId>
              </a:tblPr>
              <a:tblGrid>
                <a:gridCol w="2172739">
                  <a:extLst>
                    <a:ext uri="{9D8B030D-6E8A-4147-A177-3AD203B41FA5}">
                      <a16:colId xmlns:a16="http://schemas.microsoft.com/office/drawing/2014/main" val="3790510005"/>
                    </a:ext>
                  </a:extLst>
                </a:gridCol>
                <a:gridCol w="1909707">
                  <a:extLst>
                    <a:ext uri="{9D8B030D-6E8A-4147-A177-3AD203B41FA5}">
                      <a16:colId xmlns:a16="http://schemas.microsoft.com/office/drawing/2014/main" val="2249400179"/>
                    </a:ext>
                  </a:extLst>
                </a:gridCol>
                <a:gridCol w="2435771">
                  <a:extLst>
                    <a:ext uri="{9D8B030D-6E8A-4147-A177-3AD203B41FA5}">
                      <a16:colId xmlns:a16="http://schemas.microsoft.com/office/drawing/2014/main" val="1250772214"/>
                    </a:ext>
                  </a:extLst>
                </a:gridCol>
                <a:gridCol w="2172739">
                  <a:extLst>
                    <a:ext uri="{9D8B030D-6E8A-4147-A177-3AD203B41FA5}">
                      <a16:colId xmlns:a16="http://schemas.microsoft.com/office/drawing/2014/main" val="714778943"/>
                    </a:ext>
                  </a:extLst>
                </a:gridCol>
              </a:tblGrid>
              <a:tr h="0">
                <a:tc>
                  <a:txBody>
                    <a:bodyPr/>
                    <a:lstStyle/>
                    <a:p>
                      <a:r>
                        <a:rPr lang="zh-CN" altLang="en-US" baseline="0" dirty="0">
                          <a:solidFill>
                            <a:srgbClr val="0070C0"/>
                          </a:solidFill>
                        </a:rPr>
                        <a:t>说明</a:t>
                      </a:r>
                    </a:p>
                  </a:txBody>
                  <a:tcPr/>
                </a:tc>
                <a:tc>
                  <a:txBody>
                    <a:bodyPr/>
                    <a:lstStyle/>
                    <a:p>
                      <a:r>
                        <a:rPr lang="zh-CN" altLang="en-US" baseline="0" dirty="0">
                          <a:solidFill>
                            <a:srgbClr val="0070C0"/>
                          </a:solidFill>
                        </a:rPr>
                        <a:t>名称</a:t>
                      </a:r>
                    </a:p>
                  </a:txBody>
                  <a:tcPr/>
                </a:tc>
                <a:tc>
                  <a:txBody>
                    <a:bodyPr/>
                    <a:lstStyle/>
                    <a:p>
                      <a:r>
                        <a:rPr lang="zh-CN" altLang="en-US" baseline="0" dirty="0">
                          <a:solidFill>
                            <a:srgbClr val="0070C0"/>
                          </a:solidFill>
                        </a:rPr>
                        <a:t>下载地址</a:t>
                      </a:r>
                    </a:p>
                  </a:txBody>
                  <a:tcPr/>
                </a:tc>
                <a:tc>
                  <a:txBody>
                    <a:bodyPr/>
                    <a:lstStyle/>
                    <a:p>
                      <a:r>
                        <a:rPr lang="zh-CN" altLang="en-US" baseline="0" dirty="0">
                          <a:solidFill>
                            <a:srgbClr val="0070C0"/>
                          </a:solidFill>
                        </a:rPr>
                        <a:t>注册码</a:t>
                      </a:r>
                    </a:p>
                  </a:txBody>
                  <a:tcPr/>
                </a:tc>
                <a:extLst>
                  <a:ext uri="{0D108BD9-81ED-4DB2-BD59-A6C34878D82A}">
                    <a16:rowId xmlns:a16="http://schemas.microsoft.com/office/drawing/2014/main" val="3806481182"/>
                  </a:ext>
                </a:extLst>
              </a:tr>
              <a:tr h="274652">
                <a:tc>
                  <a:txBody>
                    <a:bodyPr/>
                    <a:lstStyle/>
                    <a:p>
                      <a:r>
                        <a:rPr lang="zh-CN" altLang="en-US" sz="1200" baseline="0" dirty="0"/>
                        <a:t>虚拟机</a:t>
                      </a:r>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zh-CN" sz="1200" baseline="0" dirty="0" err="1"/>
                        <a:t>Vmware</a:t>
                      </a:r>
                      <a:r>
                        <a:rPr lang="en-US" altLang="zh-CN" sz="1200" baseline="0" dirty="0"/>
                        <a:t> workstation Pro 14</a:t>
                      </a:r>
                    </a:p>
                    <a:p>
                      <a:endParaRPr lang="zh-CN" altLang="en-US" sz="1200" baseline="0" dirty="0"/>
                    </a:p>
                  </a:txBody>
                  <a:tcPr/>
                </a:tc>
                <a:tc>
                  <a:txBody>
                    <a:bodyPr/>
                    <a:lstStyle/>
                    <a:p>
                      <a:r>
                        <a:rPr lang="en-US" altLang="zh-CN" sz="1200" baseline="0" dirty="0">
                          <a:hlinkClick r:id="rId4"/>
                        </a:rPr>
                        <a:t>https://www.cr173.com/soft/47612.html</a:t>
                      </a:r>
                      <a:endParaRPr lang="zh-CN" altLang="en-US" sz="1200" baseline="0" dirty="0"/>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zh-CN" sz="1200" baseline="0" dirty="0"/>
                        <a:t>FF31K-AHZD1-H8ETZ-8WWEZ-WUUVA</a:t>
                      </a:r>
                    </a:p>
                  </a:txBody>
                  <a:tcPr/>
                </a:tc>
                <a:extLst>
                  <a:ext uri="{0D108BD9-81ED-4DB2-BD59-A6C34878D82A}">
                    <a16:rowId xmlns:a16="http://schemas.microsoft.com/office/drawing/2014/main" val="2818518923"/>
                  </a:ext>
                </a:extLst>
              </a:tr>
              <a:tr h="370840">
                <a:tc>
                  <a:txBody>
                    <a:bodyPr/>
                    <a:lstStyle/>
                    <a:p>
                      <a:r>
                        <a:rPr lang="zh-CN" altLang="en-US" sz="1200" baseline="0" dirty="0"/>
                        <a:t>操作系统</a:t>
                      </a:r>
                    </a:p>
                  </a:txBody>
                  <a:tcPr/>
                </a:tc>
                <a:tc>
                  <a:txBody>
                    <a:bodyPr/>
                    <a:lstStyle/>
                    <a:p>
                      <a:r>
                        <a:rPr lang="en-US" altLang="zh-CN" sz="1200" baseline="0" dirty="0"/>
                        <a:t>Ubuntu 16.04 </a:t>
                      </a:r>
                      <a:endParaRPr lang="zh-CN" altLang="en-US" sz="1200" baseline="0" dirty="0"/>
                    </a:p>
                  </a:txBody>
                  <a:tcPr/>
                </a:tc>
                <a:tc>
                  <a:txBody>
                    <a:bodyPr/>
                    <a:lstStyle/>
                    <a:p>
                      <a:r>
                        <a:rPr lang="en-US" altLang="zh-CN" sz="1200" baseline="0" dirty="0">
                          <a:hlinkClick r:id="rId5"/>
                        </a:rPr>
                        <a:t>https://www.ubuntu.com/download/alternative-downloads</a:t>
                      </a:r>
                      <a:endParaRPr lang="en-US" altLang="zh-CN" sz="1200" baseline="0" dirty="0"/>
                    </a:p>
                  </a:txBody>
                  <a:tcPr/>
                </a:tc>
                <a:tc>
                  <a:txBody>
                    <a:bodyPr/>
                    <a:lstStyle/>
                    <a:p>
                      <a:endParaRPr lang="zh-CN" altLang="en-US" sz="1200" baseline="0" dirty="0"/>
                    </a:p>
                  </a:txBody>
                  <a:tcPr/>
                </a:tc>
                <a:extLst>
                  <a:ext uri="{0D108BD9-81ED-4DB2-BD59-A6C34878D82A}">
                    <a16:rowId xmlns:a16="http://schemas.microsoft.com/office/drawing/2014/main" val="967947757"/>
                  </a:ext>
                </a:extLst>
              </a:tr>
              <a:tr h="370840">
                <a:tc>
                  <a:txBody>
                    <a:bodyPr/>
                    <a:lstStyle/>
                    <a:p>
                      <a:pPr marL="0" algn="l" defTabSz="1218987" rtl="0" eaLnBrk="1" latinLnBrk="0" hangingPunct="1"/>
                      <a:r>
                        <a:rPr lang="zh-CN" altLang="en-US" sz="1200" kern="1200" baseline="0" dirty="0">
                          <a:solidFill>
                            <a:schemeClr val="tx1"/>
                          </a:solidFill>
                          <a:latin typeface="+mn-lt"/>
                          <a:ea typeface="+mn-ea"/>
                          <a:cs typeface="+mn-cs"/>
                        </a:rPr>
                        <a:t>学习语言</a:t>
                      </a:r>
                    </a:p>
                  </a:txBody>
                  <a:tcPr/>
                </a:tc>
                <a:tc>
                  <a:txBody>
                    <a:bodyPr/>
                    <a:lstStyle/>
                    <a:p>
                      <a:pPr marL="0" algn="l" defTabSz="1218987" rtl="0" eaLnBrk="1" latinLnBrk="0" hangingPunct="1"/>
                      <a:r>
                        <a:rPr lang="en-US" altLang="zh-CN" sz="1200" kern="1200" baseline="0" dirty="0">
                          <a:solidFill>
                            <a:schemeClr val="tx1"/>
                          </a:solidFill>
                          <a:latin typeface="+mn-lt"/>
                          <a:ea typeface="+mn-ea"/>
                          <a:cs typeface="+mn-cs"/>
                        </a:rPr>
                        <a:t>python 3</a:t>
                      </a:r>
                      <a:endParaRPr lang="zh-CN" altLang="en-US" sz="1200" kern="1200" baseline="0" dirty="0">
                        <a:solidFill>
                          <a:schemeClr val="tx1"/>
                        </a:solidFill>
                        <a:latin typeface="+mn-lt"/>
                        <a:ea typeface="+mn-ea"/>
                        <a:cs typeface="+mn-cs"/>
                      </a:endParaRPr>
                    </a:p>
                  </a:txBody>
                  <a:tcPr/>
                </a:tc>
                <a:tc>
                  <a:txBody>
                    <a:bodyPr/>
                    <a:lstStyle/>
                    <a:p>
                      <a:pPr marL="0" algn="l" defTabSz="1218987" rtl="0" eaLnBrk="1" latinLnBrk="0" hangingPunct="1"/>
                      <a:r>
                        <a:rPr lang="en-US" altLang="zh-CN" sz="1200" kern="1200" baseline="0" dirty="0">
                          <a:solidFill>
                            <a:schemeClr val="tx1"/>
                          </a:solidFill>
                          <a:latin typeface="+mn-lt"/>
                          <a:ea typeface="+mn-ea"/>
                          <a:cs typeface="+mn-cs"/>
                        </a:rPr>
                        <a:t>http://www.ubuntu.org.cn/download/desktop</a:t>
                      </a:r>
                      <a:endParaRPr lang="zh-CN" altLang="en-US" sz="1200" kern="1200" baseline="0" dirty="0">
                        <a:solidFill>
                          <a:schemeClr val="tx1"/>
                        </a:solidFill>
                        <a:latin typeface="+mn-lt"/>
                        <a:ea typeface="+mn-ea"/>
                        <a:cs typeface="+mn-cs"/>
                      </a:endParaRPr>
                    </a:p>
                  </a:txBody>
                  <a:tcPr/>
                </a:tc>
                <a:tc>
                  <a:txBody>
                    <a:bodyPr/>
                    <a:lstStyle/>
                    <a:p>
                      <a:endParaRPr lang="zh-CN" altLang="en-US" dirty="0"/>
                    </a:p>
                  </a:txBody>
                  <a:tcPr/>
                </a:tc>
                <a:extLst>
                  <a:ext uri="{0D108BD9-81ED-4DB2-BD59-A6C34878D82A}">
                    <a16:rowId xmlns:a16="http://schemas.microsoft.com/office/drawing/2014/main" val="1634999571"/>
                  </a:ext>
                </a:extLst>
              </a:tr>
            </a:tbl>
          </a:graphicData>
        </a:graphic>
      </p:graphicFrame>
      <p:pic>
        <p:nvPicPr>
          <p:cNvPr id="22" name="图片 21" descr="图片包含 剪贴画&#10;&#10;已生成高可信度的说明">
            <a:extLst>
              <a:ext uri="{FF2B5EF4-FFF2-40B4-BE49-F238E27FC236}">
                <a16:creationId xmlns:a16="http://schemas.microsoft.com/office/drawing/2014/main" id="{195AB5C9-031D-4D70-82E3-EF45F84FAC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47625" y="4365104"/>
            <a:ext cx="1319041" cy="1252122"/>
          </a:xfrm>
          <a:prstGeom prst="rect">
            <a:avLst/>
          </a:prstGeom>
        </p:spPr>
      </p:pic>
    </p:spTree>
    <p:extLst>
      <p:ext uri="{BB962C8B-B14F-4D97-AF65-F5344CB8AC3E}">
        <p14:creationId xmlns:p14="http://schemas.microsoft.com/office/powerpoint/2010/main" val="328590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5B48626-ABDC-4131-800C-385565F033AB}"/>
              </a:ext>
            </a:extLst>
          </p:cNvPr>
          <p:cNvSpPr>
            <a:spLocks noGrp="1"/>
          </p:cNvSpPr>
          <p:nvPr>
            <p:ph idx="1"/>
          </p:nvPr>
        </p:nvSpPr>
        <p:spPr>
          <a:xfrm>
            <a:off x="1117309" y="620688"/>
            <a:ext cx="10157354" cy="5112568"/>
          </a:xfrm>
        </p:spPr>
        <p:txBody>
          <a:bodyPr>
            <a:normAutofit lnSpcReduction="10000"/>
          </a:bodyPr>
          <a:lstStyle/>
          <a:p>
            <a:r>
              <a:rPr lang="en-US" altLang="zh-CN" dirty="0"/>
              <a:t>Ubuntu </a:t>
            </a:r>
          </a:p>
          <a:p>
            <a:pPr marL="0" indent="0">
              <a:buNone/>
            </a:pPr>
            <a:r>
              <a:rPr lang="en-US" altLang="zh-CN" sz="1400" dirty="0"/>
              <a:t>Ubuntu </a:t>
            </a:r>
            <a:r>
              <a:rPr lang="zh-CN" altLang="en-US" sz="1400" dirty="0"/>
              <a:t>是一个南非的民族观念，着眼于人们之间的忠诚和联系。该词来自于祖鲁语和科萨语。</a:t>
            </a:r>
            <a:r>
              <a:rPr lang="en-US" altLang="zh-CN" sz="1400" dirty="0"/>
              <a:t>Ubuntu (</a:t>
            </a:r>
            <a:r>
              <a:rPr lang="zh-CN" altLang="en-US" sz="1400" dirty="0"/>
              <a:t>发音</a:t>
            </a:r>
            <a:r>
              <a:rPr lang="en-US" altLang="zh-CN" sz="1400" dirty="0"/>
              <a:t>"</a:t>
            </a:r>
            <a:r>
              <a:rPr lang="en-US" altLang="zh-CN" sz="1400" dirty="0" err="1"/>
              <a:t>oo</a:t>
            </a:r>
            <a:r>
              <a:rPr lang="en-US" altLang="zh-CN" sz="1400" dirty="0"/>
              <a:t>-BOON-too"--“</a:t>
            </a:r>
            <a:r>
              <a:rPr lang="zh-CN" altLang="en-US" sz="1400" dirty="0"/>
              <a:t>乌邦图”</a:t>
            </a:r>
            <a:r>
              <a:rPr lang="en-US" altLang="zh-CN" sz="1400" dirty="0"/>
              <a:t>) </a:t>
            </a:r>
            <a:r>
              <a:rPr lang="zh-CN" altLang="en-US" sz="1400" dirty="0"/>
              <a:t>被视为非洲人的传统理念，也是建立新南非共和国的基本原则之一，与非洲复兴的理想密切相关。 </a:t>
            </a:r>
            <a:r>
              <a:rPr lang="en-US" altLang="zh-CN" sz="1400" dirty="0"/>
              <a:t>Ubuntu </a:t>
            </a:r>
            <a:r>
              <a:rPr lang="zh-CN" altLang="en-US" sz="1400" dirty="0"/>
              <a:t>精神的大意是“待人以仁” </a:t>
            </a:r>
            <a:r>
              <a:rPr lang="en-US" altLang="zh-CN" sz="1400" dirty="0"/>
              <a:t>(</a:t>
            </a:r>
            <a:r>
              <a:rPr lang="zh-CN" altLang="en-US" sz="1400" dirty="0"/>
              <a:t>人性对待他人</a:t>
            </a:r>
            <a:r>
              <a:rPr lang="en-US" altLang="zh-CN" sz="1400" dirty="0"/>
              <a:t>)</a:t>
            </a:r>
            <a:r>
              <a:rPr lang="zh-CN" altLang="en-US" sz="1400" dirty="0"/>
              <a:t>。另一种翻译可以是：“天下共享的信念，连接起每个人”。</a:t>
            </a: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lnSpc>
                <a:spcPts val="800"/>
              </a:lnSpc>
              <a:buNone/>
            </a:pPr>
            <a:r>
              <a:rPr lang="zh-CN" altLang="en-US" sz="1400" b="1" dirty="0"/>
              <a:t>免费，开源</a:t>
            </a:r>
            <a:r>
              <a:rPr lang="zh-CN" altLang="en-US" sz="1400" dirty="0"/>
              <a:t>：</a:t>
            </a:r>
            <a:r>
              <a:rPr lang="en-US" altLang="zh-CN" sz="1400" dirty="0"/>
              <a:t>Ubuntu</a:t>
            </a:r>
            <a:r>
              <a:rPr lang="zh-CN" altLang="en-US" sz="1400" dirty="0"/>
              <a:t>下的软件绝大部分都是免费开源的。</a:t>
            </a:r>
          </a:p>
          <a:p>
            <a:pPr marL="0" indent="0">
              <a:lnSpc>
                <a:spcPts val="800"/>
              </a:lnSpc>
              <a:buNone/>
            </a:pPr>
            <a:r>
              <a:rPr lang="zh-CN" altLang="en-US" sz="1400" b="1" dirty="0"/>
              <a:t>操作方便</a:t>
            </a:r>
            <a:r>
              <a:rPr lang="zh-CN" altLang="en-US" sz="1400" dirty="0"/>
              <a:t>：</a:t>
            </a:r>
            <a:r>
              <a:rPr lang="en-US" altLang="zh-CN" sz="1400" dirty="0"/>
              <a:t>Ubuntu</a:t>
            </a:r>
            <a:r>
              <a:rPr lang="zh-CN" altLang="en-US" sz="1400" dirty="0"/>
              <a:t>系统操作简单，强大的命令使得系统的操作更加简单。</a:t>
            </a:r>
          </a:p>
          <a:p>
            <a:pPr marL="0" indent="0">
              <a:lnSpc>
                <a:spcPts val="800"/>
              </a:lnSpc>
              <a:buNone/>
            </a:pPr>
            <a:r>
              <a:rPr lang="zh-CN" altLang="en-US" sz="1400" b="1" dirty="0"/>
              <a:t>安全性好</a:t>
            </a:r>
            <a:r>
              <a:rPr lang="zh-CN" altLang="en-US" sz="1400" dirty="0"/>
              <a:t>：相比于</a:t>
            </a:r>
            <a:r>
              <a:rPr lang="en-US" altLang="zh-CN" sz="1400" dirty="0"/>
              <a:t>Windows</a:t>
            </a:r>
            <a:r>
              <a:rPr lang="zh-CN" altLang="en-US" sz="1400" dirty="0"/>
              <a:t>来说，</a:t>
            </a:r>
            <a:r>
              <a:rPr lang="en-US" altLang="zh-CN" sz="1400" dirty="0"/>
              <a:t>Linux</a:t>
            </a:r>
            <a:r>
              <a:rPr lang="zh-CN" altLang="en-US" sz="1400" dirty="0"/>
              <a:t>安全性更好。</a:t>
            </a:r>
          </a:p>
          <a:p>
            <a:pPr marL="0" indent="0">
              <a:lnSpc>
                <a:spcPts val="800"/>
              </a:lnSpc>
              <a:buNone/>
            </a:pPr>
            <a:r>
              <a:rPr lang="zh-CN" altLang="en-US" sz="1400" b="1" dirty="0"/>
              <a:t>兼容性问题</a:t>
            </a:r>
            <a:r>
              <a:rPr lang="zh-CN" altLang="en-US" sz="1400" dirty="0"/>
              <a:t>：</a:t>
            </a:r>
            <a:r>
              <a:rPr lang="en-US" altLang="zh-CN" sz="1400" dirty="0"/>
              <a:t>Ubuntu</a:t>
            </a:r>
            <a:r>
              <a:rPr lang="zh-CN" altLang="en-US" sz="1400" dirty="0"/>
              <a:t>中的字符格式或文件格式与</a:t>
            </a:r>
            <a:r>
              <a:rPr lang="en-US" altLang="zh-CN" sz="1400" dirty="0"/>
              <a:t>Windows</a:t>
            </a:r>
            <a:r>
              <a:rPr lang="zh-CN" altLang="en-US" sz="1400" dirty="0"/>
              <a:t>中的可能不尽相同，例如回车换行。</a:t>
            </a:r>
          </a:p>
          <a:p>
            <a:pPr marL="0" indent="0">
              <a:lnSpc>
                <a:spcPts val="800"/>
              </a:lnSpc>
              <a:buNone/>
            </a:pPr>
            <a:r>
              <a:rPr lang="zh-CN" altLang="en-US" sz="1400" b="1" dirty="0"/>
              <a:t>习惯性问题</a:t>
            </a:r>
            <a:r>
              <a:rPr lang="zh-CN" altLang="en-US" sz="1400" dirty="0"/>
              <a:t>：</a:t>
            </a:r>
            <a:r>
              <a:rPr lang="en-US" altLang="zh-CN" sz="1400" dirty="0"/>
              <a:t>Windows</a:t>
            </a:r>
            <a:r>
              <a:rPr lang="zh-CN" altLang="en-US" sz="1400" dirty="0"/>
              <a:t>用户由于习惯使然很难转向</a:t>
            </a:r>
            <a:r>
              <a:rPr lang="en-US" altLang="zh-CN" sz="1400" dirty="0"/>
              <a:t>Ubuntu</a:t>
            </a:r>
            <a:r>
              <a:rPr lang="zh-CN" altLang="en-US" sz="1400" dirty="0"/>
              <a:t>。</a:t>
            </a:r>
            <a:endParaRPr lang="en-US" altLang="zh-CN" sz="1400" dirty="0"/>
          </a:p>
        </p:txBody>
      </p:sp>
      <p:pic>
        <p:nvPicPr>
          <p:cNvPr id="5" name="图片 4">
            <a:extLst>
              <a:ext uri="{FF2B5EF4-FFF2-40B4-BE49-F238E27FC236}">
                <a16:creationId xmlns:a16="http://schemas.microsoft.com/office/drawing/2014/main" id="{56AB8777-9A92-4313-A015-49D3792D9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8180" y="2276872"/>
            <a:ext cx="1277806" cy="1252122"/>
          </a:xfrm>
          <a:prstGeom prst="rect">
            <a:avLst/>
          </a:prstGeom>
        </p:spPr>
      </p:pic>
    </p:spTree>
    <p:extLst>
      <p:ext uri="{BB962C8B-B14F-4D97-AF65-F5344CB8AC3E}">
        <p14:creationId xmlns:p14="http://schemas.microsoft.com/office/powerpoint/2010/main" val="207899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8D715EE-1BCC-4BF3-88E1-EF8E5BDEC635}"/>
              </a:ext>
            </a:extLst>
          </p:cNvPr>
          <p:cNvSpPr>
            <a:spLocks noGrp="1"/>
          </p:cNvSpPr>
          <p:nvPr>
            <p:ph idx="1"/>
          </p:nvPr>
        </p:nvSpPr>
        <p:spPr>
          <a:xfrm>
            <a:off x="1117309" y="620688"/>
            <a:ext cx="10157354" cy="5551512"/>
          </a:xfrm>
        </p:spPr>
        <p:txBody>
          <a:bodyPr>
            <a:normAutofit/>
          </a:bodyPr>
          <a:lstStyle/>
          <a:p>
            <a:r>
              <a:rPr lang="en-US" altLang="zh-CN" dirty="0"/>
              <a:t>VMware Workstation</a:t>
            </a:r>
          </a:p>
          <a:p>
            <a:pPr marL="0" indent="0">
              <a:buNone/>
            </a:pPr>
            <a:r>
              <a:rPr lang="en-US" altLang="zh-CN" sz="1400" dirty="0"/>
              <a:t>VMware workstation</a:t>
            </a:r>
            <a:r>
              <a:rPr lang="zh-CN" altLang="en-US" sz="1400" dirty="0"/>
              <a:t>提供了一个完全虚拟化的平台。 </a:t>
            </a:r>
            <a:br>
              <a:rPr lang="zh-CN" altLang="en-US" sz="1400" dirty="0"/>
            </a:br>
            <a:r>
              <a:rPr lang="zh-CN" altLang="en-US" sz="1400" dirty="0"/>
              <a:t>在使用了</a:t>
            </a:r>
            <a:r>
              <a:rPr lang="en-US" altLang="zh-CN" sz="1400" dirty="0"/>
              <a:t>windows</a:t>
            </a:r>
            <a:r>
              <a:rPr lang="zh-CN" altLang="en-US" sz="1400" dirty="0"/>
              <a:t>操作系统的主机中，如果想使用</a:t>
            </a:r>
            <a:r>
              <a:rPr lang="en-US" altLang="zh-CN" sz="1400" dirty="0"/>
              <a:t>VMware workstation</a:t>
            </a:r>
            <a:r>
              <a:rPr lang="zh-CN" altLang="en-US" sz="1400" dirty="0"/>
              <a:t>虚拟化软件安装虚拟机，需要开启主机</a:t>
            </a:r>
            <a:r>
              <a:rPr lang="en-US" altLang="zh-CN" sz="1400" dirty="0"/>
              <a:t>BIOS</a:t>
            </a:r>
            <a:r>
              <a:rPr lang="zh-CN" altLang="en-US" sz="1400" dirty="0"/>
              <a:t>中</a:t>
            </a:r>
            <a:r>
              <a:rPr lang="en-US" altLang="zh-CN" sz="1400" dirty="0"/>
              <a:t>inter</a:t>
            </a:r>
            <a:r>
              <a:rPr lang="zh-CN" altLang="en-US" sz="1400" dirty="0"/>
              <a:t>或者</a:t>
            </a:r>
            <a:r>
              <a:rPr lang="en-US" altLang="zh-CN" sz="1400" dirty="0"/>
              <a:t>AMD</a:t>
            </a:r>
            <a:r>
              <a:rPr lang="zh-CN" altLang="en-US" sz="1400" dirty="0"/>
              <a:t>处理器虚拟化功能。 </a:t>
            </a:r>
            <a:endParaRPr lang="en-US" altLang="zh-CN" sz="1400" dirty="0"/>
          </a:p>
          <a:p>
            <a:pPr marL="0" indent="0">
              <a:buNone/>
            </a:pPr>
            <a:r>
              <a:rPr lang="zh-CN" altLang="en-US" sz="1400" dirty="0"/>
              <a:t>并且，如果希望使用微软的</a:t>
            </a:r>
            <a:r>
              <a:rPr lang="en-US" altLang="zh-CN" sz="1400" dirty="0" err="1"/>
              <a:t>hyper-v</a:t>
            </a:r>
            <a:r>
              <a:rPr lang="zh-CN" altLang="en-US" sz="1400" dirty="0"/>
              <a:t>虚拟化技术，则无法在同一个平台使用</a:t>
            </a:r>
            <a:r>
              <a:rPr lang="en-US" altLang="zh-CN" sz="1400" dirty="0"/>
              <a:t>VMware workstation</a:t>
            </a:r>
            <a:r>
              <a:rPr lang="zh-CN" altLang="en-US" sz="1400" dirty="0"/>
              <a:t>软件。 </a:t>
            </a:r>
            <a:br>
              <a:rPr lang="zh-CN" altLang="en-US" sz="1400" dirty="0"/>
            </a:br>
            <a:r>
              <a:rPr lang="zh-CN" altLang="en-US" sz="1400" dirty="0"/>
              <a:t>通过</a:t>
            </a:r>
            <a:r>
              <a:rPr lang="en-US" altLang="zh-CN" sz="1400" dirty="0"/>
              <a:t>VMware workstation</a:t>
            </a:r>
            <a:r>
              <a:rPr lang="zh-CN" altLang="en-US" sz="1400" dirty="0"/>
              <a:t>虚拟化软件，可以为客户机安装</a:t>
            </a:r>
            <a:r>
              <a:rPr lang="en-US" altLang="zh-CN" sz="1400" dirty="0"/>
              <a:t>windows</a:t>
            </a:r>
            <a:r>
              <a:rPr lang="zh-CN" altLang="en-US" sz="1400" dirty="0"/>
              <a:t>，</a:t>
            </a:r>
            <a:r>
              <a:rPr lang="en-US" altLang="zh-CN" sz="1400" dirty="0"/>
              <a:t>Linux</a:t>
            </a:r>
            <a:r>
              <a:rPr lang="zh-CN" altLang="en-US" sz="1400" dirty="0"/>
              <a:t>，</a:t>
            </a:r>
            <a:r>
              <a:rPr lang="en-US" altLang="zh-CN" sz="1400" dirty="0"/>
              <a:t>Unix</a:t>
            </a:r>
            <a:r>
              <a:rPr lang="zh-CN" altLang="en-US" sz="1400" dirty="0"/>
              <a:t>，</a:t>
            </a:r>
            <a:r>
              <a:rPr lang="en-US" altLang="zh-CN" sz="1400" dirty="0"/>
              <a:t>Mac</a:t>
            </a:r>
            <a:r>
              <a:rPr lang="zh-CN" altLang="en-US" sz="1400" dirty="0"/>
              <a:t>等操作系统，也可以安装</a:t>
            </a:r>
            <a:r>
              <a:rPr lang="en-US" altLang="zh-CN" sz="1400" dirty="0"/>
              <a:t>ESXI</a:t>
            </a:r>
            <a:r>
              <a:rPr lang="zh-CN" altLang="en-US" sz="1400" dirty="0"/>
              <a:t>，</a:t>
            </a:r>
            <a:r>
              <a:rPr lang="en-US" altLang="zh-CN" sz="1400" dirty="0"/>
              <a:t>XEN</a:t>
            </a:r>
            <a:r>
              <a:rPr lang="zh-CN" altLang="en-US" sz="1400" dirty="0"/>
              <a:t>等</a:t>
            </a:r>
            <a:r>
              <a:rPr lang="en-US" altLang="zh-CN" sz="1400" dirty="0" err="1"/>
              <a:t>hypervisio</a:t>
            </a:r>
            <a:r>
              <a:rPr lang="zh-CN" altLang="en-US" sz="1400" dirty="0"/>
              <a:t>平台。</a:t>
            </a:r>
            <a:endParaRPr lang="en-US" altLang="zh-CN" sz="1400" dirty="0"/>
          </a:p>
          <a:p>
            <a:pPr marL="0" indent="0">
              <a:buNone/>
            </a:pPr>
            <a:r>
              <a:rPr lang="en-US" altLang="zh-CN" sz="1600" dirty="0"/>
              <a:t>VMware workstation</a:t>
            </a:r>
            <a:r>
              <a:rPr lang="zh-CN" altLang="en-US" sz="1600" dirty="0"/>
              <a:t>提供了三类虚拟交换机：</a:t>
            </a:r>
          </a:p>
          <a:p>
            <a:pPr marL="0" indent="0">
              <a:lnSpc>
                <a:spcPct val="50000"/>
              </a:lnSpc>
              <a:buNone/>
            </a:pPr>
            <a:r>
              <a:rPr lang="zh-CN" altLang="en-US" sz="1300" b="1" dirty="0"/>
              <a:t>桥接网络模式：</a:t>
            </a:r>
            <a:r>
              <a:rPr lang="en-US" altLang="zh-CN" sz="1300" b="1" dirty="0"/>
              <a:t>bridge</a:t>
            </a:r>
            <a:endParaRPr lang="zh-CN" altLang="en-US" sz="1300" dirty="0"/>
          </a:p>
          <a:p>
            <a:pPr marL="0" indent="0">
              <a:lnSpc>
                <a:spcPct val="50000"/>
              </a:lnSpc>
              <a:buNone/>
            </a:pPr>
            <a:r>
              <a:rPr lang="zh-CN" altLang="en-US" sz="1300" b="1" dirty="0"/>
              <a:t>网络地址转换模式：</a:t>
            </a:r>
            <a:r>
              <a:rPr lang="en-US" altLang="zh-CN" sz="1300" b="1" dirty="0" err="1"/>
              <a:t>nat</a:t>
            </a:r>
            <a:endParaRPr lang="zh-CN" altLang="en-US" sz="1300" dirty="0"/>
          </a:p>
          <a:p>
            <a:pPr marL="0" indent="0">
              <a:lnSpc>
                <a:spcPct val="50000"/>
              </a:lnSpc>
              <a:buNone/>
            </a:pPr>
            <a:r>
              <a:rPr lang="zh-CN" altLang="en-US" sz="1300" b="1" dirty="0"/>
              <a:t>仅主机模式：</a:t>
            </a:r>
            <a:r>
              <a:rPr lang="en-US" altLang="zh-CN" sz="1300" b="1" dirty="0"/>
              <a:t>host-only</a:t>
            </a:r>
            <a:endParaRPr lang="zh-CN" altLang="en-US" sz="1300" dirty="0"/>
          </a:p>
          <a:p>
            <a:pPr marL="0" indent="0">
              <a:buNone/>
            </a:pPr>
            <a:endParaRPr lang="en-US" altLang="zh-CN" sz="1400" b="1" dirty="0">
              <a:solidFill>
                <a:srgbClr val="FF0000"/>
              </a:solidFill>
            </a:endParaRPr>
          </a:p>
          <a:p>
            <a:pPr marL="0" indent="0">
              <a:buNone/>
            </a:pPr>
            <a:endParaRPr lang="en-US" altLang="zh-CN" sz="1400" dirty="0"/>
          </a:p>
        </p:txBody>
      </p:sp>
      <p:pic>
        <p:nvPicPr>
          <p:cNvPr id="4" name="图片 3">
            <a:extLst>
              <a:ext uri="{FF2B5EF4-FFF2-40B4-BE49-F238E27FC236}">
                <a16:creationId xmlns:a16="http://schemas.microsoft.com/office/drawing/2014/main" id="{CC290F41-4CA1-4726-A17B-2DDEAF0A64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78588" y="2770383"/>
            <a:ext cx="1277807" cy="1252122"/>
          </a:xfrm>
          <a:prstGeom prst="rect">
            <a:avLst/>
          </a:prstGeom>
        </p:spPr>
      </p:pic>
      <p:pic>
        <p:nvPicPr>
          <p:cNvPr id="6" name="图片 5">
            <a:extLst>
              <a:ext uri="{FF2B5EF4-FFF2-40B4-BE49-F238E27FC236}">
                <a16:creationId xmlns:a16="http://schemas.microsoft.com/office/drawing/2014/main" id="{B9370C39-C596-4BED-8C06-AD083380496C}"/>
              </a:ext>
            </a:extLst>
          </p:cNvPr>
          <p:cNvPicPr>
            <a:picLocks noChangeAspect="1"/>
          </p:cNvPicPr>
          <p:nvPr/>
        </p:nvPicPr>
        <p:blipFill>
          <a:blip r:embed="rId3"/>
          <a:stretch>
            <a:fillRect/>
          </a:stretch>
        </p:blipFill>
        <p:spPr>
          <a:xfrm>
            <a:off x="1197868" y="4365104"/>
            <a:ext cx="8280920" cy="1663080"/>
          </a:xfrm>
          <a:prstGeom prst="rect">
            <a:avLst/>
          </a:prstGeom>
        </p:spPr>
      </p:pic>
    </p:spTree>
    <p:extLst>
      <p:ext uri="{BB962C8B-B14F-4D97-AF65-F5344CB8AC3E}">
        <p14:creationId xmlns:p14="http://schemas.microsoft.com/office/powerpoint/2010/main" val="3548059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DC43C37-954C-49BE-AF4C-8F537A28F69A}"/>
              </a:ext>
            </a:extLst>
          </p:cNvPr>
          <p:cNvSpPr>
            <a:spLocks noGrp="1"/>
          </p:cNvSpPr>
          <p:nvPr>
            <p:ph idx="1"/>
          </p:nvPr>
        </p:nvSpPr>
        <p:spPr>
          <a:xfrm>
            <a:off x="1117309" y="548680"/>
            <a:ext cx="10157354" cy="5904656"/>
          </a:xfrm>
        </p:spPr>
        <p:txBody>
          <a:bodyPr>
            <a:normAutofit lnSpcReduction="10000"/>
          </a:bodyPr>
          <a:lstStyle/>
          <a:p>
            <a:r>
              <a:rPr lang="en-US" altLang="zh-CN" sz="1600" b="1" dirty="0"/>
              <a:t>1. </a:t>
            </a:r>
            <a:r>
              <a:rPr lang="zh-CN" altLang="en-US" sz="1600" b="1" dirty="0"/>
              <a:t>桥接模式</a:t>
            </a:r>
            <a:r>
              <a:rPr lang="en-US" altLang="zh-CN" sz="1600" b="1" dirty="0"/>
              <a:t>(Bridge)</a:t>
            </a:r>
          </a:p>
          <a:p>
            <a:pPr marL="0" indent="0" latinLnBrk="1">
              <a:buNone/>
            </a:pPr>
            <a:r>
              <a:rPr lang="zh-CN" altLang="en-US" sz="1400" dirty="0"/>
              <a:t>桥接模式网络连接通过使用宿主机上的网络适配器将虚拟机连接到网络。如果宿主机位于网络中，桥接模式网络连接通常是虚拟机访问该网络的最简单途径。</a:t>
            </a:r>
          </a:p>
          <a:p>
            <a:pPr marL="0" indent="0" latinLnBrk="1">
              <a:buNone/>
            </a:pPr>
            <a:r>
              <a:rPr lang="zh-CN" altLang="en-US" sz="1400" dirty="0"/>
              <a:t>如果虚拟机使用桥接模式连接网络，那么会使用默认的虚拟网络交换机（</a:t>
            </a:r>
            <a:r>
              <a:rPr lang="en-US" altLang="zh-CN" sz="1400" dirty="0"/>
              <a:t>VMnet0</a:t>
            </a:r>
            <a:r>
              <a:rPr lang="zh-CN" altLang="en-US" sz="1400" dirty="0"/>
              <a:t>）。</a:t>
            </a:r>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sz="1400" dirty="0"/>
              <a:t>桥接模式下，虚拟机像是</a:t>
            </a:r>
            <a:r>
              <a:rPr lang="en-US" altLang="zh-CN" sz="1400" dirty="0"/>
              <a:t>LAN(</a:t>
            </a:r>
            <a:r>
              <a:rPr lang="zh-CN" altLang="en-US" sz="1400" dirty="0"/>
              <a:t>局域网</a:t>
            </a:r>
            <a:r>
              <a:rPr lang="en-US" altLang="zh-CN" sz="1400" dirty="0"/>
              <a:t>)</a:t>
            </a:r>
            <a:r>
              <a:rPr lang="zh-CN" altLang="en-US" sz="1400" dirty="0"/>
              <a:t>中的一台独立主机，它同样和宿主机一样，可以访问局域网中任何一台机器。</a:t>
            </a:r>
            <a:endParaRPr lang="en-US" altLang="zh-CN" sz="1400" dirty="0"/>
          </a:p>
        </p:txBody>
      </p:sp>
      <p:pic>
        <p:nvPicPr>
          <p:cNvPr id="6" name="图片 5">
            <a:extLst>
              <a:ext uri="{FF2B5EF4-FFF2-40B4-BE49-F238E27FC236}">
                <a16:creationId xmlns:a16="http://schemas.microsoft.com/office/drawing/2014/main" id="{A9941034-89A8-4481-8880-6F0F70F16F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876" y="2132856"/>
            <a:ext cx="7411484" cy="3467584"/>
          </a:xfrm>
          <a:prstGeom prst="rect">
            <a:avLst/>
          </a:prstGeom>
        </p:spPr>
      </p:pic>
    </p:spTree>
    <p:extLst>
      <p:ext uri="{BB962C8B-B14F-4D97-AF65-F5344CB8AC3E}">
        <p14:creationId xmlns:p14="http://schemas.microsoft.com/office/powerpoint/2010/main" val="276308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2BD66FD-77DE-4F75-B3CC-E4AA8DB48B32}"/>
              </a:ext>
            </a:extLst>
          </p:cNvPr>
          <p:cNvSpPr>
            <a:spLocks noGrp="1"/>
          </p:cNvSpPr>
          <p:nvPr>
            <p:ph idx="1"/>
          </p:nvPr>
        </p:nvSpPr>
        <p:spPr>
          <a:xfrm>
            <a:off x="1117309" y="764704"/>
            <a:ext cx="10157354" cy="5407496"/>
          </a:xfrm>
        </p:spPr>
        <p:txBody>
          <a:bodyPr>
            <a:normAutofit/>
          </a:bodyPr>
          <a:lstStyle/>
          <a:p>
            <a:r>
              <a:rPr lang="en-US" altLang="zh-CN" sz="1600" b="1" dirty="0"/>
              <a:t>2. </a:t>
            </a:r>
            <a:r>
              <a:rPr lang="zh-CN" altLang="en-US" sz="1600" b="1" dirty="0"/>
              <a:t>网络地址转换模式</a:t>
            </a:r>
            <a:r>
              <a:rPr lang="en-US" altLang="zh-CN" sz="1600" b="1" dirty="0"/>
              <a:t>(NAT)</a:t>
            </a:r>
          </a:p>
          <a:p>
            <a:pPr marL="0" indent="0" latinLnBrk="1">
              <a:buNone/>
            </a:pPr>
            <a:r>
              <a:rPr lang="zh-CN" altLang="en-US" sz="1400" dirty="0"/>
              <a:t>使用 </a:t>
            </a:r>
            <a:r>
              <a:rPr lang="en-US" altLang="zh-CN" sz="1400" dirty="0"/>
              <a:t>NAT </a:t>
            </a:r>
            <a:r>
              <a:rPr lang="zh-CN" altLang="en-US" sz="1400" dirty="0"/>
              <a:t>模式网络时，虚拟机在外部网络中不必具有自己的 </a:t>
            </a:r>
            <a:r>
              <a:rPr lang="en-US" altLang="zh-CN" sz="1400" dirty="0"/>
              <a:t>IP </a:t>
            </a:r>
            <a:r>
              <a:rPr lang="zh-CN" altLang="en-US" sz="1400" dirty="0"/>
              <a:t>地址。主机系统上会建立单独的专用网络。在默认配置中，虚拟机会在此专用网络中通过 </a:t>
            </a:r>
            <a:r>
              <a:rPr lang="en-US" altLang="zh-CN" sz="1400" dirty="0"/>
              <a:t>DHCP </a:t>
            </a:r>
            <a:r>
              <a:rPr lang="zh-CN" altLang="en-US" sz="1400" dirty="0"/>
              <a:t>服务器获取地址。虚拟机和主机系统共享一个网络标识，此标识在外部网络中不可见。</a:t>
            </a:r>
          </a:p>
          <a:p>
            <a:pPr marL="0" indent="0" latinLnBrk="1">
              <a:buNone/>
            </a:pPr>
            <a:r>
              <a:rPr lang="zh-CN" altLang="en-US" sz="1400" dirty="0"/>
              <a:t>如果虚拟机使用 </a:t>
            </a:r>
            <a:r>
              <a:rPr lang="en-US" altLang="zh-CN" sz="1400" dirty="0"/>
              <a:t>NAT </a:t>
            </a:r>
            <a:r>
              <a:rPr lang="zh-CN" altLang="en-US" sz="1400" dirty="0"/>
              <a:t>模式连接网络，那么会使用默认的虚拟网络交换机 </a:t>
            </a:r>
            <a:r>
              <a:rPr lang="en-US" altLang="zh-CN" sz="1400" dirty="0"/>
              <a:t>(VMnet8)</a:t>
            </a:r>
            <a:r>
              <a:rPr lang="zh-CN" altLang="en-US" sz="1400" dirty="0"/>
              <a:t>。</a:t>
            </a:r>
            <a:endParaRPr lang="en-US" altLang="zh-CN" sz="1400" dirty="0"/>
          </a:p>
          <a:p>
            <a:pPr marL="0" indent="0" latinLnBrk="1">
              <a:buNone/>
            </a:pPr>
            <a:endParaRPr lang="en-US" altLang="zh-CN" sz="1400" dirty="0"/>
          </a:p>
          <a:p>
            <a:pPr marL="0" indent="0" latinLnBrk="1">
              <a:buNone/>
            </a:pPr>
            <a:endParaRPr lang="en-US" altLang="zh-CN" sz="1400" dirty="0"/>
          </a:p>
          <a:p>
            <a:pPr marL="0" indent="0" latinLnBrk="1">
              <a:buNone/>
            </a:pPr>
            <a:endParaRPr lang="en-US" altLang="zh-CN" sz="1400" dirty="0"/>
          </a:p>
          <a:p>
            <a:pPr marL="0" indent="0" latinLnBrk="1">
              <a:buNone/>
            </a:pPr>
            <a:endParaRPr lang="en-US" altLang="zh-CN" sz="1400" dirty="0"/>
          </a:p>
          <a:p>
            <a:pPr marL="0" indent="0" latinLnBrk="1">
              <a:buNone/>
            </a:pPr>
            <a:endParaRPr lang="en-US" altLang="zh-CN" sz="1400" dirty="0"/>
          </a:p>
          <a:p>
            <a:pPr marL="0" indent="0" latinLnBrk="1">
              <a:buNone/>
            </a:pPr>
            <a:endParaRPr lang="en-US" altLang="zh-CN" sz="1400" dirty="0"/>
          </a:p>
          <a:p>
            <a:pPr marL="0" indent="0" latinLnBrk="1">
              <a:buNone/>
            </a:pPr>
            <a:endParaRPr lang="en-US" altLang="zh-CN" sz="1400" dirty="0"/>
          </a:p>
          <a:p>
            <a:pPr marL="0" indent="0" latinLnBrk="1">
              <a:buNone/>
            </a:pPr>
            <a:r>
              <a:rPr lang="zh-CN" altLang="en-US" sz="1400" dirty="0"/>
              <a:t>也可以说这种模式下虚拟机把宿主机作为路由器访问网络，由于</a:t>
            </a:r>
            <a:r>
              <a:rPr lang="en-US" altLang="zh-CN" sz="1400" dirty="0"/>
              <a:t>NAT</a:t>
            </a:r>
            <a:r>
              <a:rPr lang="zh-CN" altLang="en-US" sz="1400" dirty="0"/>
              <a:t>模式下的虚拟系统的</a:t>
            </a:r>
            <a:r>
              <a:rPr lang="en-US" altLang="zh-CN" sz="1400" dirty="0"/>
              <a:t>TCP/IP</a:t>
            </a:r>
            <a:r>
              <a:rPr lang="zh-CN" altLang="en-US" sz="1400" dirty="0"/>
              <a:t>配置信息是由</a:t>
            </a:r>
            <a:r>
              <a:rPr lang="en-US" altLang="zh-CN" sz="1400" dirty="0"/>
              <a:t>VMnet8(NAT)</a:t>
            </a:r>
            <a:r>
              <a:rPr lang="zh-CN" altLang="en-US" sz="1400" dirty="0"/>
              <a:t>虚拟网络的</a:t>
            </a:r>
            <a:r>
              <a:rPr lang="en-US" altLang="zh-CN" sz="1400" dirty="0"/>
              <a:t>DHCP</a:t>
            </a:r>
            <a:r>
              <a:rPr lang="zh-CN" altLang="en-US" sz="1400" dirty="0"/>
              <a:t>服务器提供的，无法进行手工修改，因此虚拟系统也就无法和本局域网中的其他真实主机进行通讯。采用</a:t>
            </a:r>
            <a:r>
              <a:rPr lang="en-US" altLang="zh-CN" sz="1400" dirty="0"/>
              <a:t>NAT</a:t>
            </a:r>
            <a:r>
              <a:rPr lang="zh-CN" altLang="en-US" sz="1400" dirty="0"/>
              <a:t>模式最大的优势是虚拟系统接入互联网非常简单，你不需要进行任何其他的配置，只需要宿主机器能访问互联网即可。</a:t>
            </a:r>
          </a:p>
        </p:txBody>
      </p:sp>
      <p:pic>
        <p:nvPicPr>
          <p:cNvPr id="5" name="图片 4">
            <a:extLst>
              <a:ext uri="{FF2B5EF4-FFF2-40B4-BE49-F238E27FC236}">
                <a16:creationId xmlns:a16="http://schemas.microsoft.com/office/drawing/2014/main" id="{E72A08B9-C223-4FE7-B29B-B6E699CBB2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7868" y="2420888"/>
            <a:ext cx="6840760" cy="2664296"/>
          </a:xfrm>
          <a:prstGeom prst="rect">
            <a:avLst/>
          </a:prstGeom>
        </p:spPr>
      </p:pic>
    </p:spTree>
    <p:extLst>
      <p:ext uri="{BB962C8B-B14F-4D97-AF65-F5344CB8AC3E}">
        <p14:creationId xmlns:p14="http://schemas.microsoft.com/office/powerpoint/2010/main" val="387988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E6E4453-F520-4D53-8B94-4CB999ABA63E}"/>
              </a:ext>
            </a:extLst>
          </p:cNvPr>
          <p:cNvSpPr>
            <a:spLocks noGrp="1"/>
          </p:cNvSpPr>
          <p:nvPr>
            <p:ph idx="1"/>
          </p:nvPr>
        </p:nvSpPr>
        <p:spPr>
          <a:xfrm>
            <a:off x="1117309" y="548680"/>
            <a:ext cx="10157354" cy="5623520"/>
          </a:xfrm>
        </p:spPr>
        <p:txBody>
          <a:bodyPr>
            <a:normAutofit/>
          </a:bodyPr>
          <a:lstStyle/>
          <a:p>
            <a:r>
              <a:rPr lang="en-US" altLang="zh-CN" sz="1600" b="1" dirty="0"/>
              <a:t>3. </a:t>
            </a:r>
            <a:r>
              <a:rPr lang="zh-CN" altLang="en-US" sz="1600" b="1" dirty="0"/>
              <a:t>仅主机模式</a:t>
            </a:r>
            <a:r>
              <a:rPr lang="en-US" altLang="zh-CN" sz="1600" b="1" dirty="0"/>
              <a:t>(Host-Only)</a:t>
            </a:r>
          </a:p>
          <a:p>
            <a:pPr marL="0" indent="0" latinLnBrk="1">
              <a:buNone/>
            </a:pPr>
            <a:r>
              <a:rPr lang="zh-CN" altLang="en-US" sz="1400" dirty="0"/>
              <a:t>仅主机模式网络连接可创建完全包含在主机中的网络。仅主机模式网络连接使用对主机操作系统可见的虚拟网络适配器，在虚拟机和主机系统之间提供网络连接。</a:t>
            </a:r>
          </a:p>
          <a:p>
            <a:pPr marL="0" indent="0" latinLnBrk="1">
              <a:buNone/>
            </a:pPr>
            <a:r>
              <a:rPr lang="zh-CN" altLang="en-US" sz="1400" dirty="0"/>
              <a:t>如果虚拟机使用 仅主机模式连接网络，那么会使用默认的虚拟网络交换机 </a:t>
            </a:r>
            <a:r>
              <a:rPr lang="en-US" altLang="zh-CN" sz="1400" dirty="0"/>
              <a:t>(VMnet1)</a:t>
            </a:r>
            <a:r>
              <a:rPr lang="zh-CN" altLang="en-US" sz="1400" dirty="0"/>
              <a:t>。</a:t>
            </a:r>
            <a:endParaRPr lang="en-US" altLang="zh-CN" sz="1400" dirty="0"/>
          </a:p>
          <a:p>
            <a:pPr marL="0" indent="0" latinLnBrk="1">
              <a:buNone/>
            </a:pPr>
            <a:endParaRPr lang="zh-CN" altLang="en-US" sz="1400" dirty="0"/>
          </a:p>
          <a:p>
            <a:endParaRPr lang="en-US" altLang="zh-CN" dirty="0"/>
          </a:p>
          <a:p>
            <a:endParaRPr lang="en-US" altLang="zh-CN" dirty="0"/>
          </a:p>
          <a:p>
            <a:endParaRPr lang="en-US" altLang="zh-CN" dirty="0"/>
          </a:p>
          <a:p>
            <a:endParaRPr lang="en-US" altLang="zh-CN" dirty="0"/>
          </a:p>
          <a:p>
            <a:endParaRPr lang="en-US" altLang="zh-CN" dirty="0"/>
          </a:p>
          <a:p>
            <a:pPr marL="0" indent="0">
              <a:buNone/>
            </a:pPr>
            <a:r>
              <a:rPr lang="zh-CN" altLang="en-US" sz="1400" dirty="0"/>
              <a:t>这种方式下，宿主机和虚拟机在同一虚拟网络，默认设置虚拟网络和真实网络是相互隔离的，仅主机模式网络中的虚拟机无法连接</a:t>
            </a:r>
            <a:r>
              <a:rPr lang="en-US" altLang="zh-CN" sz="1400" dirty="0"/>
              <a:t>Internet</a:t>
            </a:r>
            <a:r>
              <a:rPr lang="zh-CN" altLang="en-US" sz="1400" dirty="0"/>
              <a:t>。</a:t>
            </a:r>
          </a:p>
        </p:txBody>
      </p:sp>
      <p:pic>
        <p:nvPicPr>
          <p:cNvPr id="5" name="图片 4">
            <a:extLst>
              <a:ext uri="{FF2B5EF4-FFF2-40B4-BE49-F238E27FC236}">
                <a16:creationId xmlns:a16="http://schemas.microsoft.com/office/drawing/2014/main" id="{BC075EF7-A518-4167-A25F-2E34079B59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876" y="2204864"/>
            <a:ext cx="7244340" cy="3024336"/>
          </a:xfrm>
          <a:prstGeom prst="rect">
            <a:avLst/>
          </a:prstGeom>
        </p:spPr>
      </p:pic>
    </p:spTree>
    <p:extLst>
      <p:ext uri="{BB962C8B-B14F-4D97-AF65-F5344CB8AC3E}">
        <p14:creationId xmlns:p14="http://schemas.microsoft.com/office/powerpoint/2010/main" val="354127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B4DA485-0A21-4944-8D9B-2ED85D987606}"/>
              </a:ext>
            </a:extLst>
          </p:cNvPr>
          <p:cNvSpPr>
            <a:spLocks noGrp="1"/>
          </p:cNvSpPr>
          <p:nvPr>
            <p:ph idx="1"/>
          </p:nvPr>
        </p:nvSpPr>
        <p:spPr>
          <a:xfrm>
            <a:off x="1117309" y="764704"/>
            <a:ext cx="10157354" cy="5407496"/>
          </a:xfrm>
        </p:spPr>
        <p:txBody>
          <a:bodyPr>
            <a:normAutofit/>
          </a:bodyPr>
          <a:lstStyle/>
          <a:p>
            <a:r>
              <a:rPr lang="en-US" altLang="zh-CN" sz="1600" b="1" dirty="0"/>
              <a:t>4. </a:t>
            </a:r>
            <a:r>
              <a:rPr lang="zh-CN" altLang="en-US" sz="1600" b="1" dirty="0"/>
              <a:t>三种模式的区别</a:t>
            </a:r>
            <a:endParaRPr lang="en-US" altLang="zh-CN" sz="1600" b="1" dirty="0"/>
          </a:p>
          <a:p>
            <a:r>
              <a:rPr lang="zh-CN" altLang="en-US" sz="1400" dirty="0"/>
              <a:t>桥接模式的虚拟机，就像一个在路由器</a:t>
            </a:r>
            <a:r>
              <a:rPr lang="en-US" altLang="zh-CN" sz="1400" dirty="0"/>
              <a:t>"</a:t>
            </a:r>
            <a:r>
              <a:rPr lang="zh-CN" altLang="en-US" sz="1400" dirty="0"/>
              <a:t>民政局</a:t>
            </a:r>
            <a:r>
              <a:rPr lang="en-US" altLang="zh-CN" sz="1400" dirty="0"/>
              <a:t>"</a:t>
            </a:r>
            <a:r>
              <a:rPr lang="zh-CN" altLang="en-US" sz="1400" dirty="0"/>
              <a:t>那里</a:t>
            </a:r>
            <a:r>
              <a:rPr lang="en-US" altLang="zh-CN" sz="1400" dirty="0"/>
              <a:t>"</a:t>
            </a:r>
            <a:r>
              <a:rPr lang="zh-CN" altLang="en-US" sz="1400" dirty="0"/>
              <a:t>上过户口</a:t>
            </a:r>
            <a:r>
              <a:rPr lang="en-US" altLang="zh-CN" sz="1400" dirty="0"/>
              <a:t>"</a:t>
            </a:r>
            <a:r>
              <a:rPr lang="zh-CN" altLang="en-US" sz="1400" dirty="0"/>
              <a:t>的成年人，有自己单独的居住地址，虽然和主机住在同一个大院里，但好歹是有户口的人，可以大摇大摆地直接和外面通信。</a:t>
            </a:r>
          </a:p>
          <a:p>
            <a:r>
              <a:rPr lang="en-US" altLang="zh-CN" sz="1400" dirty="0"/>
              <a:t>NAT</a:t>
            </a:r>
            <a:r>
              <a:rPr lang="zh-CN" altLang="en-US" sz="1400" dirty="0"/>
              <a:t>模式的虚拟机，纯粹就是一个没上过户口的黑户，路由器</a:t>
            </a:r>
            <a:r>
              <a:rPr lang="en-US" altLang="zh-CN" sz="1400" dirty="0"/>
              <a:t>"</a:t>
            </a:r>
            <a:r>
              <a:rPr lang="zh-CN" altLang="en-US" sz="1400" dirty="0"/>
              <a:t>民政局</a:t>
            </a:r>
            <a:r>
              <a:rPr lang="en-US" altLang="zh-CN" sz="1400" dirty="0"/>
              <a:t>"</a:t>
            </a:r>
            <a:r>
              <a:rPr lang="zh-CN" altLang="en-US" sz="1400" dirty="0"/>
              <a:t>根本不知道有这么个人，自然也不会主动和它通信。即使虚拟机偶尔要向外面发送点的信件，都得交给主机以主机的名义转发出去，主机还专门请了一位叫做</a:t>
            </a:r>
            <a:r>
              <a:rPr lang="en-US" altLang="zh-CN" sz="1400" dirty="0"/>
              <a:t>NAT</a:t>
            </a:r>
            <a:r>
              <a:rPr lang="zh-CN" altLang="en-US" sz="1400" dirty="0"/>
              <a:t>的老大爷来专门负责这些虚拟机的发信、收信事宜。</a:t>
            </a:r>
          </a:p>
          <a:p>
            <a:r>
              <a:rPr lang="zh-CN" altLang="en-US" sz="1400" dirty="0"/>
              <a:t>仅主机模式的虚拟机，纯粹是一个彻彻底底的黑奴，不仅没有户口、路由器</a:t>
            </a:r>
            <a:r>
              <a:rPr lang="en-US" altLang="zh-CN" sz="1400" dirty="0"/>
              <a:t>"</a:t>
            </a:r>
            <a:r>
              <a:rPr lang="zh-CN" altLang="en-US" sz="1400" dirty="0"/>
              <a:t>民政局</a:t>
            </a:r>
            <a:r>
              <a:rPr lang="en-US" altLang="zh-CN" sz="1400" dirty="0"/>
              <a:t>"</a:t>
            </a:r>
            <a:r>
              <a:rPr lang="zh-CN" altLang="en-US" sz="1400" dirty="0"/>
              <a:t>不知道这么号人，还被主机关在小黑屋里，连信件也不准往外发。</a:t>
            </a:r>
          </a:p>
          <a:p>
            <a:endParaRPr lang="zh-CN" altLang="en-US" sz="1600" dirty="0"/>
          </a:p>
        </p:txBody>
      </p:sp>
    </p:spTree>
    <p:extLst>
      <p:ext uri="{BB962C8B-B14F-4D97-AF65-F5344CB8AC3E}">
        <p14:creationId xmlns:p14="http://schemas.microsoft.com/office/powerpoint/2010/main" val="2225676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7C6729D-06DD-4558-A267-1CA7BC952D85}"/>
              </a:ext>
            </a:extLst>
          </p:cNvPr>
          <p:cNvPicPr>
            <a:picLocks noChangeAspect="1"/>
          </p:cNvPicPr>
          <p:nvPr/>
        </p:nvPicPr>
        <p:blipFill>
          <a:blip r:embed="rId2"/>
          <a:stretch>
            <a:fillRect/>
          </a:stretch>
        </p:blipFill>
        <p:spPr>
          <a:xfrm>
            <a:off x="2926060" y="463135"/>
            <a:ext cx="5809456" cy="5931729"/>
          </a:xfrm>
          <a:prstGeom prst="rect">
            <a:avLst/>
          </a:prstGeom>
        </p:spPr>
      </p:pic>
    </p:spTree>
    <p:extLst>
      <p:ext uri="{BB962C8B-B14F-4D97-AF65-F5344CB8AC3E}">
        <p14:creationId xmlns:p14="http://schemas.microsoft.com/office/powerpoint/2010/main" val="345009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35074EA-E70E-4ACA-8126-BF92EFEA9485}"/>
              </a:ext>
            </a:extLst>
          </p:cNvPr>
          <p:cNvSpPr>
            <a:spLocks noGrp="1"/>
          </p:cNvSpPr>
          <p:nvPr>
            <p:ph idx="1"/>
          </p:nvPr>
        </p:nvSpPr>
        <p:spPr>
          <a:xfrm>
            <a:off x="1117309" y="764704"/>
            <a:ext cx="10157354" cy="5407496"/>
          </a:xfrm>
        </p:spPr>
        <p:txBody>
          <a:bodyPr>
            <a:normAutofit/>
          </a:bodyPr>
          <a:lstStyle/>
          <a:p>
            <a:r>
              <a:rPr lang="en-US" altLang="zh-CN" sz="1400" dirty="0"/>
              <a:t>1. </a:t>
            </a:r>
            <a:r>
              <a:rPr lang="zh-CN" altLang="en-US" sz="1400" dirty="0"/>
              <a:t>创建新的虚拟机 </a:t>
            </a:r>
            <a:endParaRPr lang="en-US" altLang="zh-CN" sz="1400" dirty="0"/>
          </a:p>
          <a:p>
            <a:endParaRPr lang="zh-CN" altLang="en-US" sz="1400" dirty="0"/>
          </a:p>
        </p:txBody>
      </p:sp>
      <p:pic>
        <p:nvPicPr>
          <p:cNvPr id="4" name="图片 3">
            <a:extLst>
              <a:ext uri="{FF2B5EF4-FFF2-40B4-BE49-F238E27FC236}">
                <a16:creationId xmlns:a16="http://schemas.microsoft.com/office/drawing/2014/main" id="{5DF43C7B-576C-4A68-B89F-9259A0F69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5466" y="1124744"/>
            <a:ext cx="9361040" cy="4902760"/>
          </a:xfrm>
          <a:prstGeom prst="rect">
            <a:avLst/>
          </a:prstGeom>
        </p:spPr>
      </p:pic>
    </p:spTree>
    <p:extLst>
      <p:ext uri="{BB962C8B-B14F-4D97-AF65-F5344CB8AC3E}">
        <p14:creationId xmlns:p14="http://schemas.microsoft.com/office/powerpoint/2010/main" val="1832446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1117309" y="76200"/>
            <a:ext cx="10157354" cy="1397000"/>
          </a:xfrm>
        </p:spPr>
        <p:txBody>
          <a:bodyPr rtlCol="0"/>
          <a:lstStyle/>
          <a:p>
            <a:pPr rtl="0"/>
            <a:r>
              <a:rPr lang="en-US" altLang="zh-CN" dirty="0">
                <a:latin typeface="微软雅黑" panose="020B0503020204020204" pitchFamily="34" charset="-122"/>
                <a:ea typeface="微软雅黑" panose="020B0503020204020204" pitchFamily="34" charset="-122"/>
              </a:rPr>
              <a:t>Python </a:t>
            </a:r>
            <a:r>
              <a:rPr lang="zh-CN" altLang="en-US" dirty="0">
                <a:latin typeface="微软雅黑" panose="020B0503020204020204" pitchFamily="34" charset="-122"/>
                <a:ea typeface="微软雅黑" panose="020B0503020204020204" pitchFamily="34" charset="-122"/>
              </a:rPr>
              <a:t>历史</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1117309" y="1701800"/>
            <a:ext cx="6201239" cy="3959448"/>
          </a:xfrm>
        </p:spPr>
        <p:txBody>
          <a:bodyPr rtlCol="0">
            <a:normAutofit/>
          </a:bodyPr>
          <a:lstStyle/>
          <a:p>
            <a:r>
              <a:rPr lang="en-US" altLang="zh-CN" sz="1600" dirty="0"/>
              <a:t>1989</a:t>
            </a:r>
            <a:r>
              <a:rPr lang="zh-CN" altLang="en-US" sz="1600" dirty="0"/>
              <a:t>年，被称为龟叔的吉多</a:t>
            </a:r>
            <a:r>
              <a:rPr lang="en-US" altLang="zh-CN" sz="1600" dirty="0"/>
              <a:t>·</a:t>
            </a:r>
            <a:r>
              <a:rPr lang="zh-CN" altLang="en-US" sz="1600" dirty="0"/>
              <a:t>范罗苏姆（</a:t>
            </a:r>
            <a:r>
              <a:rPr lang="en-US" altLang="zh-CN" sz="1600" dirty="0"/>
              <a:t>Guido van Rossum</a:t>
            </a:r>
            <a:r>
              <a:rPr lang="zh-CN" altLang="en-US" sz="1600" dirty="0"/>
              <a:t>）在</a:t>
            </a:r>
            <a:r>
              <a:rPr lang="en-US" altLang="zh-CN" sz="1600" dirty="0"/>
              <a:t>1989</a:t>
            </a:r>
            <a:r>
              <a:rPr lang="zh-CN" altLang="en-US" sz="1600" dirty="0"/>
              <a:t>年</a:t>
            </a:r>
            <a:r>
              <a:rPr lang="en-US" altLang="zh-CN" sz="1600" dirty="0"/>
              <a:t>12</a:t>
            </a:r>
            <a:r>
              <a:rPr lang="zh-CN" altLang="en-US" sz="1600" dirty="0"/>
              <a:t>月的圣诞节期间，为了打发时间，决定开发一种新的脚本解释程序，并开始着手编写。因为其喜欢</a:t>
            </a:r>
            <a:r>
              <a:rPr lang="en-US" altLang="zh-CN" sz="1600" dirty="0"/>
              <a:t>Monty Python</a:t>
            </a:r>
            <a:r>
              <a:rPr lang="zh-CN" altLang="en-US" sz="1600" dirty="0"/>
              <a:t>喜剧团，所以将其命名为</a:t>
            </a:r>
            <a:r>
              <a:rPr lang="en-US" altLang="zh-CN" sz="1600" dirty="0"/>
              <a:t>python</a:t>
            </a:r>
            <a:r>
              <a:rPr lang="zh-CN" altLang="en-US" sz="1600" dirty="0"/>
              <a:t>，中文意思是蟒蛇；</a:t>
            </a:r>
          </a:p>
          <a:p>
            <a:r>
              <a:rPr lang="en-US" altLang="zh-CN" sz="1600" dirty="0"/>
              <a:t>1990</a:t>
            </a:r>
            <a:r>
              <a:rPr lang="zh-CN" altLang="en-US" sz="1600" dirty="0"/>
              <a:t>年，发布了</a:t>
            </a:r>
            <a:r>
              <a:rPr lang="en-US" altLang="zh-CN" sz="1600" dirty="0"/>
              <a:t>python</a:t>
            </a:r>
            <a:r>
              <a:rPr lang="zh-CN" altLang="en-US" sz="1600" dirty="0"/>
              <a:t>的第一个版本；</a:t>
            </a:r>
          </a:p>
          <a:p>
            <a:r>
              <a:rPr lang="en-US" altLang="zh-CN" sz="1600" dirty="0"/>
              <a:t>2001</a:t>
            </a:r>
            <a:r>
              <a:rPr lang="zh-CN" altLang="en-US" sz="1600" dirty="0"/>
              <a:t>年，发布了</a:t>
            </a:r>
            <a:r>
              <a:rPr lang="en-US" altLang="zh-CN" sz="1600" dirty="0"/>
              <a:t>python 2.x</a:t>
            </a:r>
            <a:r>
              <a:rPr lang="zh-CN" altLang="en-US" sz="1600" dirty="0"/>
              <a:t>版本，版本更新至</a:t>
            </a:r>
            <a:r>
              <a:rPr lang="en-US" altLang="zh-CN" sz="1600" dirty="0"/>
              <a:t>2.7</a:t>
            </a:r>
            <a:r>
              <a:rPr lang="zh-CN" altLang="en-US" sz="1600" dirty="0"/>
              <a:t>，</a:t>
            </a:r>
            <a:r>
              <a:rPr lang="en-US" altLang="zh-CN" sz="1600" dirty="0"/>
              <a:t>2.x</a:t>
            </a:r>
            <a:r>
              <a:rPr lang="zh-CN" altLang="en-US" sz="1600" dirty="0"/>
              <a:t>内不再更新</a:t>
            </a:r>
            <a:r>
              <a:rPr lang="en-US" altLang="zh-CN" sz="1600" dirty="0"/>
              <a:t>2.7</a:t>
            </a:r>
            <a:r>
              <a:rPr lang="zh-CN" altLang="en-US" sz="1600" dirty="0"/>
              <a:t>以上版本；</a:t>
            </a:r>
          </a:p>
          <a:p>
            <a:r>
              <a:rPr lang="en-US" altLang="zh-CN" sz="1600" dirty="0"/>
              <a:t>2013</a:t>
            </a:r>
            <a:r>
              <a:rPr lang="zh-CN" altLang="en-US" sz="1600" dirty="0"/>
              <a:t>年，发布了</a:t>
            </a:r>
            <a:r>
              <a:rPr lang="en-US" altLang="zh-CN" sz="1600" dirty="0"/>
              <a:t>python 3.0</a:t>
            </a:r>
            <a:r>
              <a:rPr lang="zh-CN" altLang="en-US" sz="1600" dirty="0"/>
              <a:t>版本；</a:t>
            </a:r>
          </a:p>
        </p:txBody>
      </p:sp>
      <p:pic>
        <p:nvPicPr>
          <p:cNvPr id="5" name="图片 4">
            <a:extLst>
              <a:ext uri="{FF2B5EF4-FFF2-40B4-BE49-F238E27FC236}">
                <a16:creationId xmlns:a16="http://schemas.microsoft.com/office/drawing/2014/main" id="{F77C69FD-C87F-4655-9DB2-BC8764AC25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2564" y="1701800"/>
            <a:ext cx="2952328" cy="3959448"/>
          </a:xfrm>
          <a:prstGeom prst="rect">
            <a:avLst/>
          </a:prstGeom>
        </p:spPr>
      </p:pic>
    </p:spTree>
    <p:extLst>
      <p:ext uri="{BB962C8B-B14F-4D97-AF65-F5344CB8AC3E}">
        <p14:creationId xmlns:p14="http://schemas.microsoft.com/office/powerpoint/2010/main" val="711182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8D59302A-178B-49A0-832A-38C864D2F90F}"/>
              </a:ext>
            </a:extLst>
          </p:cNvPr>
          <p:cNvSpPr txBox="1"/>
          <p:nvPr/>
        </p:nvSpPr>
        <p:spPr>
          <a:xfrm>
            <a:off x="1199806" y="735087"/>
            <a:ext cx="9060692" cy="5693866"/>
          </a:xfrm>
          <a:prstGeom prst="rect">
            <a:avLst/>
          </a:prstGeom>
          <a:noFill/>
        </p:spPr>
        <p:txBody>
          <a:bodyPr wrap="square" rtlCol="0">
            <a:spAutoFit/>
          </a:bodyPr>
          <a:lstStyle/>
          <a:p>
            <a:r>
              <a:rPr lang="en-US" altLang="zh-CN" sz="1400" dirty="0"/>
              <a:t>2. </a:t>
            </a:r>
            <a:r>
              <a:rPr lang="zh-CN" altLang="en-US" sz="1400" dirty="0"/>
              <a:t>选择</a:t>
            </a:r>
            <a:r>
              <a:rPr lang="en-US" altLang="zh-CN" sz="1400" dirty="0"/>
              <a:t>ubuntu </a:t>
            </a:r>
            <a:r>
              <a:rPr lang="zh-CN" altLang="en-US" sz="1400" dirty="0"/>
              <a:t>操作系统镜像</a:t>
            </a:r>
            <a:r>
              <a:rPr lang="en-US" altLang="zh-CN" sz="1400" dirty="0"/>
              <a:t>(</a:t>
            </a:r>
            <a:r>
              <a:rPr lang="en-US" altLang="zh-CN" sz="1400" dirty="0" err="1"/>
              <a:t>ios</a:t>
            </a:r>
            <a:r>
              <a:rPr lang="en-US" altLang="zh-CN" sz="1400" dirty="0"/>
              <a:t>)</a:t>
            </a:r>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zh-CN" altLang="en-US" sz="1400" dirty="0"/>
          </a:p>
        </p:txBody>
      </p:sp>
      <p:pic>
        <p:nvPicPr>
          <p:cNvPr id="11" name="图片 10">
            <a:extLst>
              <a:ext uri="{FF2B5EF4-FFF2-40B4-BE49-F238E27FC236}">
                <a16:creationId xmlns:a16="http://schemas.microsoft.com/office/drawing/2014/main" id="{D0FE484C-A59E-4411-AE77-170461419A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473" y="1118118"/>
            <a:ext cx="8849357" cy="4927803"/>
          </a:xfrm>
          <a:prstGeom prst="rect">
            <a:avLst/>
          </a:prstGeom>
        </p:spPr>
      </p:pic>
    </p:spTree>
    <p:extLst>
      <p:ext uri="{BB962C8B-B14F-4D97-AF65-F5344CB8AC3E}">
        <p14:creationId xmlns:p14="http://schemas.microsoft.com/office/powerpoint/2010/main" val="783582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B825966-2B69-4532-AFB5-5329F8288EDD}"/>
              </a:ext>
            </a:extLst>
          </p:cNvPr>
          <p:cNvSpPr>
            <a:spLocks noGrp="1"/>
          </p:cNvSpPr>
          <p:nvPr>
            <p:ph idx="1"/>
          </p:nvPr>
        </p:nvSpPr>
        <p:spPr>
          <a:xfrm>
            <a:off x="1015735" y="617240"/>
            <a:ext cx="10157354" cy="5623520"/>
          </a:xfrm>
        </p:spPr>
        <p:txBody>
          <a:bodyPr>
            <a:normAutofit/>
          </a:bodyPr>
          <a:lstStyle/>
          <a:p>
            <a:r>
              <a:rPr lang="en-US" altLang="zh-CN" sz="1400" dirty="0"/>
              <a:t>3. </a:t>
            </a:r>
            <a:r>
              <a:rPr lang="zh-CN" altLang="en-US" sz="1400" dirty="0"/>
              <a:t>设置</a:t>
            </a:r>
            <a:r>
              <a:rPr lang="en-US" altLang="zh-CN" sz="1400" dirty="0" err="1"/>
              <a:t>linux</a:t>
            </a:r>
            <a:r>
              <a:rPr lang="zh-CN" altLang="en-US" sz="1400" dirty="0"/>
              <a:t>名，用户名密码</a:t>
            </a:r>
            <a:endParaRPr lang="en-US" altLang="zh-CN" sz="1400" dirty="0"/>
          </a:p>
          <a:p>
            <a:endParaRPr lang="zh-CN" altLang="en-US" sz="1400" dirty="0"/>
          </a:p>
        </p:txBody>
      </p:sp>
      <p:pic>
        <p:nvPicPr>
          <p:cNvPr id="5" name="图片 4">
            <a:extLst>
              <a:ext uri="{FF2B5EF4-FFF2-40B4-BE49-F238E27FC236}">
                <a16:creationId xmlns:a16="http://schemas.microsoft.com/office/drawing/2014/main" id="{6193E405-48EC-4866-ACCB-61F2E35EE6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0908" y="1333207"/>
            <a:ext cx="4887007" cy="4191585"/>
          </a:xfrm>
          <a:prstGeom prst="rect">
            <a:avLst/>
          </a:prstGeom>
        </p:spPr>
      </p:pic>
    </p:spTree>
    <p:extLst>
      <p:ext uri="{BB962C8B-B14F-4D97-AF65-F5344CB8AC3E}">
        <p14:creationId xmlns:p14="http://schemas.microsoft.com/office/powerpoint/2010/main" val="241334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1850051-12D0-4759-99D7-EDEA5BCF8A8F}"/>
              </a:ext>
            </a:extLst>
          </p:cNvPr>
          <p:cNvSpPr>
            <a:spLocks noGrp="1"/>
          </p:cNvSpPr>
          <p:nvPr>
            <p:ph idx="1"/>
          </p:nvPr>
        </p:nvSpPr>
        <p:spPr>
          <a:xfrm>
            <a:off x="1117309" y="620688"/>
            <a:ext cx="10157354" cy="5551512"/>
          </a:xfrm>
        </p:spPr>
        <p:txBody>
          <a:bodyPr>
            <a:normAutofit/>
          </a:bodyPr>
          <a:lstStyle/>
          <a:p>
            <a:r>
              <a:rPr lang="en-US" altLang="zh-CN" sz="1400" dirty="0"/>
              <a:t>4. </a:t>
            </a:r>
            <a:r>
              <a:rPr lang="zh-CN" altLang="en-US" sz="1400" dirty="0"/>
              <a:t>设置虚拟机名字及安装路径</a:t>
            </a:r>
            <a:endParaRPr lang="en-US" altLang="zh-CN" sz="1400" dirty="0"/>
          </a:p>
          <a:p>
            <a:endParaRPr lang="zh-CN" altLang="en-US" sz="1400" dirty="0"/>
          </a:p>
        </p:txBody>
      </p:sp>
      <p:pic>
        <p:nvPicPr>
          <p:cNvPr id="5" name="图片 4">
            <a:extLst>
              <a:ext uri="{FF2B5EF4-FFF2-40B4-BE49-F238E27FC236}">
                <a16:creationId xmlns:a16="http://schemas.microsoft.com/office/drawing/2014/main" id="{8EBB2313-AFFB-466F-9650-FC4C85E05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4983" y="1412776"/>
            <a:ext cx="8942005" cy="4534533"/>
          </a:xfrm>
          <a:prstGeom prst="rect">
            <a:avLst/>
          </a:prstGeom>
        </p:spPr>
      </p:pic>
    </p:spTree>
    <p:extLst>
      <p:ext uri="{BB962C8B-B14F-4D97-AF65-F5344CB8AC3E}">
        <p14:creationId xmlns:p14="http://schemas.microsoft.com/office/powerpoint/2010/main" val="3193005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CF6B1C2-D5BD-4C4B-8AFC-0FDB6C5B3387}"/>
              </a:ext>
            </a:extLst>
          </p:cNvPr>
          <p:cNvSpPr>
            <a:spLocks noGrp="1"/>
          </p:cNvSpPr>
          <p:nvPr>
            <p:ph idx="1"/>
          </p:nvPr>
        </p:nvSpPr>
        <p:spPr>
          <a:xfrm>
            <a:off x="1117309" y="548680"/>
            <a:ext cx="10157354" cy="6048672"/>
          </a:xfrm>
        </p:spPr>
        <p:txBody>
          <a:bodyPr>
            <a:normAutofit/>
          </a:bodyPr>
          <a:lstStyle/>
          <a:p>
            <a:r>
              <a:rPr lang="en-US" altLang="zh-CN" sz="1400" dirty="0"/>
              <a:t>5. </a:t>
            </a:r>
            <a:r>
              <a:rPr lang="zh-CN" altLang="en-US" sz="1400" dirty="0"/>
              <a:t>安装虚拟机</a:t>
            </a:r>
            <a:endParaRPr lang="en-US" altLang="zh-CN" sz="1400" dirty="0"/>
          </a:p>
          <a:p>
            <a:pPr marL="0" indent="0">
              <a:buNone/>
            </a:pPr>
            <a:endParaRPr lang="en-US" altLang="zh-CN" sz="1400" dirty="0"/>
          </a:p>
          <a:p>
            <a:endParaRPr lang="zh-CN" altLang="en-US" sz="1400" dirty="0"/>
          </a:p>
        </p:txBody>
      </p:sp>
      <p:pic>
        <p:nvPicPr>
          <p:cNvPr id="5" name="图片 4">
            <a:extLst>
              <a:ext uri="{FF2B5EF4-FFF2-40B4-BE49-F238E27FC236}">
                <a16:creationId xmlns:a16="http://schemas.microsoft.com/office/drawing/2014/main" id="{046ADF15-B925-43A2-BC4A-A0DF1B4737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1884" y="1153195"/>
            <a:ext cx="9577064" cy="5156125"/>
          </a:xfrm>
          <a:prstGeom prst="rect">
            <a:avLst/>
          </a:prstGeom>
        </p:spPr>
      </p:pic>
    </p:spTree>
    <p:extLst>
      <p:ext uri="{BB962C8B-B14F-4D97-AF65-F5344CB8AC3E}">
        <p14:creationId xmlns:p14="http://schemas.microsoft.com/office/powerpoint/2010/main" val="27970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198C1BB-2243-4B3F-A7F8-99A912DEF06D}"/>
              </a:ext>
            </a:extLst>
          </p:cNvPr>
          <p:cNvSpPr>
            <a:spLocks noGrp="1"/>
          </p:cNvSpPr>
          <p:nvPr>
            <p:ph idx="1"/>
          </p:nvPr>
        </p:nvSpPr>
        <p:spPr>
          <a:xfrm>
            <a:off x="1117309" y="620688"/>
            <a:ext cx="10157354" cy="5551512"/>
          </a:xfrm>
        </p:spPr>
        <p:txBody>
          <a:bodyPr>
            <a:normAutofit/>
          </a:bodyPr>
          <a:lstStyle/>
          <a:p>
            <a:r>
              <a:rPr lang="en-US" altLang="zh-CN" sz="1400" dirty="0"/>
              <a:t>6. </a:t>
            </a:r>
            <a:r>
              <a:rPr lang="zh-CN" altLang="en-US" sz="1400" dirty="0"/>
              <a:t>安装完成</a:t>
            </a:r>
            <a:endParaRPr lang="en-US" altLang="zh-CN" sz="1400" dirty="0"/>
          </a:p>
          <a:p>
            <a:endParaRPr lang="zh-CN" altLang="en-US" sz="1400" dirty="0"/>
          </a:p>
        </p:txBody>
      </p:sp>
      <p:pic>
        <p:nvPicPr>
          <p:cNvPr id="5" name="图片 4">
            <a:extLst>
              <a:ext uri="{FF2B5EF4-FFF2-40B4-BE49-F238E27FC236}">
                <a16:creationId xmlns:a16="http://schemas.microsoft.com/office/drawing/2014/main" id="{086D2C24-0815-4ADF-8C1D-080FE2DE55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9616" y="1124744"/>
            <a:ext cx="9369592" cy="5256649"/>
          </a:xfrm>
          <a:prstGeom prst="rect">
            <a:avLst/>
          </a:prstGeom>
        </p:spPr>
      </p:pic>
    </p:spTree>
    <p:extLst>
      <p:ext uri="{BB962C8B-B14F-4D97-AF65-F5344CB8AC3E}">
        <p14:creationId xmlns:p14="http://schemas.microsoft.com/office/powerpoint/2010/main" val="124805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09CB9A5-F146-4055-9990-2DB69790B6DE}"/>
              </a:ext>
            </a:extLst>
          </p:cNvPr>
          <p:cNvSpPr>
            <a:spLocks noGrp="1"/>
          </p:cNvSpPr>
          <p:nvPr>
            <p:ph idx="1"/>
          </p:nvPr>
        </p:nvSpPr>
        <p:spPr>
          <a:xfrm>
            <a:off x="1117309" y="692696"/>
            <a:ext cx="10157354" cy="5479504"/>
          </a:xfrm>
        </p:spPr>
        <p:txBody>
          <a:bodyPr/>
          <a:lstStyle/>
          <a:p>
            <a:r>
              <a:rPr lang="en-US" altLang="zh-CN" sz="1400" dirty="0"/>
              <a:t>7. </a:t>
            </a:r>
            <a:r>
              <a:rPr lang="zh-CN" altLang="en-US" sz="1400" dirty="0"/>
              <a:t>设置（调整）虚拟机内存</a:t>
            </a:r>
            <a:r>
              <a:rPr lang="en-US" altLang="zh-CN" sz="1400" dirty="0"/>
              <a:t>,</a:t>
            </a:r>
            <a:r>
              <a:rPr lang="en-US" altLang="zh-CN" sz="1400" dirty="0" err="1"/>
              <a:t>cpu</a:t>
            </a:r>
            <a:r>
              <a:rPr lang="en-US" altLang="zh-CN" sz="1400" dirty="0"/>
              <a:t> </a:t>
            </a:r>
            <a:r>
              <a:rPr lang="zh-CN" altLang="en-US" sz="1400" dirty="0"/>
              <a:t>核数与硬盘大小</a:t>
            </a:r>
            <a:endParaRPr lang="en-US" altLang="zh-CN" sz="1400" dirty="0"/>
          </a:p>
          <a:p>
            <a:endParaRPr lang="zh-CN" altLang="en-US" dirty="0"/>
          </a:p>
        </p:txBody>
      </p:sp>
      <p:pic>
        <p:nvPicPr>
          <p:cNvPr id="5" name="图片 4">
            <a:extLst>
              <a:ext uri="{FF2B5EF4-FFF2-40B4-BE49-F238E27FC236}">
                <a16:creationId xmlns:a16="http://schemas.microsoft.com/office/drawing/2014/main" id="{CC161637-3510-414B-944C-244177F7D1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2124" y="1196752"/>
            <a:ext cx="5184576" cy="5400600"/>
          </a:xfrm>
          <a:prstGeom prst="rect">
            <a:avLst/>
          </a:prstGeom>
        </p:spPr>
      </p:pic>
    </p:spTree>
    <p:extLst>
      <p:ext uri="{BB962C8B-B14F-4D97-AF65-F5344CB8AC3E}">
        <p14:creationId xmlns:p14="http://schemas.microsoft.com/office/powerpoint/2010/main" val="1795012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82C1795-80AF-4B94-9237-1EBE41633B86}"/>
              </a:ext>
            </a:extLst>
          </p:cNvPr>
          <p:cNvSpPr>
            <a:spLocks noGrp="1"/>
          </p:cNvSpPr>
          <p:nvPr>
            <p:ph idx="1"/>
          </p:nvPr>
        </p:nvSpPr>
        <p:spPr>
          <a:xfrm>
            <a:off x="1117309" y="620688"/>
            <a:ext cx="10157354" cy="5551512"/>
          </a:xfrm>
        </p:spPr>
        <p:txBody>
          <a:bodyPr>
            <a:normAutofit/>
          </a:bodyPr>
          <a:lstStyle/>
          <a:p>
            <a:r>
              <a:rPr lang="en-US" altLang="zh-CN" sz="1400" dirty="0"/>
              <a:t>8. </a:t>
            </a:r>
            <a:r>
              <a:rPr lang="zh-CN" altLang="en-US" sz="1400" dirty="0"/>
              <a:t>安装</a:t>
            </a:r>
            <a:r>
              <a:rPr lang="en-US" altLang="zh-CN" sz="1400" dirty="0"/>
              <a:t>python3 </a:t>
            </a:r>
            <a:r>
              <a:rPr lang="zh-CN" altLang="en-US" sz="1400" dirty="0"/>
              <a:t>开发环境</a:t>
            </a:r>
            <a:endParaRPr lang="en-US" altLang="zh-CN" sz="1400" dirty="0"/>
          </a:p>
          <a:p>
            <a:r>
              <a:rPr lang="zh-CN" altLang="en-US" sz="1200" i="1" dirty="0"/>
              <a:t>命令行</a:t>
            </a:r>
            <a:r>
              <a:rPr lang="en-US" altLang="zh-CN" sz="1200" i="1" dirty="0"/>
              <a:t>:</a:t>
            </a:r>
          </a:p>
          <a:p>
            <a:r>
              <a:rPr lang="en-US" altLang="zh-CN" sz="1400" dirty="0" err="1"/>
              <a:t>sudo</a:t>
            </a:r>
            <a:r>
              <a:rPr lang="en-US" altLang="zh-CN" sz="1400" dirty="0"/>
              <a:t> apt install python3</a:t>
            </a:r>
          </a:p>
          <a:p>
            <a:r>
              <a:rPr lang="en-US" altLang="zh-CN" sz="1400" dirty="0" err="1"/>
              <a:t>sudo</a:t>
            </a:r>
            <a:r>
              <a:rPr lang="en-US" altLang="zh-CN" sz="1400" dirty="0"/>
              <a:t> apt install python3-pip</a:t>
            </a:r>
          </a:p>
          <a:p>
            <a:endParaRPr lang="en-US" altLang="zh-CN" sz="1400" dirty="0"/>
          </a:p>
        </p:txBody>
      </p:sp>
      <p:pic>
        <p:nvPicPr>
          <p:cNvPr id="10" name="图片 9">
            <a:extLst>
              <a:ext uri="{FF2B5EF4-FFF2-40B4-BE49-F238E27FC236}">
                <a16:creationId xmlns:a16="http://schemas.microsoft.com/office/drawing/2014/main" id="{7C867304-589C-4039-8FBC-A921A6A6DA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0745" y="4556416"/>
            <a:ext cx="7582958" cy="1181265"/>
          </a:xfrm>
          <a:prstGeom prst="rect">
            <a:avLst/>
          </a:prstGeom>
        </p:spPr>
      </p:pic>
      <p:pic>
        <p:nvPicPr>
          <p:cNvPr id="12" name="图片 11">
            <a:extLst>
              <a:ext uri="{FF2B5EF4-FFF2-40B4-BE49-F238E27FC236}">
                <a16:creationId xmlns:a16="http://schemas.microsoft.com/office/drawing/2014/main" id="{81505350-372F-4044-81D9-2DAE5CE30C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0745" y="2492895"/>
            <a:ext cx="7582958" cy="1629002"/>
          </a:xfrm>
          <a:prstGeom prst="rect">
            <a:avLst/>
          </a:prstGeom>
        </p:spPr>
      </p:pic>
    </p:spTree>
    <p:extLst>
      <p:ext uri="{BB962C8B-B14F-4D97-AF65-F5344CB8AC3E}">
        <p14:creationId xmlns:p14="http://schemas.microsoft.com/office/powerpoint/2010/main" val="782983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694006E-AAC1-4637-8F1D-92B8A076E495}"/>
              </a:ext>
            </a:extLst>
          </p:cNvPr>
          <p:cNvSpPr>
            <a:spLocks noGrp="1"/>
          </p:cNvSpPr>
          <p:nvPr>
            <p:ph idx="1"/>
          </p:nvPr>
        </p:nvSpPr>
        <p:spPr>
          <a:xfrm>
            <a:off x="1015735" y="761256"/>
            <a:ext cx="10157354" cy="5335488"/>
          </a:xfrm>
        </p:spPr>
        <p:txBody>
          <a:bodyPr>
            <a:normAutofit/>
          </a:bodyPr>
          <a:lstStyle/>
          <a:p>
            <a:r>
              <a:rPr lang="en-US" altLang="zh-CN" sz="1400" dirty="0"/>
              <a:t>9. ubuntu </a:t>
            </a:r>
            <a:r>
              <a:rPr lang="zh-CN" altLang="en-US" sz="1400" dirty="0"/>
              <a:t>中文输入法支持</a:t>
            </a:r>
            <a:endParaRPr lang="en-US" altLang="zh-CN" sz="1400" dirty="0"/>
          </a:p>
          <a:p>
            <a:pPr marL="0" indent="0">
              <a:buNone/>
            </a:pPr>
            <a:r>
              <a:rPr lang="zh-CN" altLang="en-US" sz="1200" b="1" dirty="0"/>
              <a:t>          搜狗中文输入法的安装</a:t>
            </a:r>
            <a:r>
              <a:rPr lang="zh-CN" altLang="en-US" sz="1200" dirty="0"/>
              <a:t>：</a:t>
            </a:r>
            <a:r>
              <a:rPr lang="en-US" altLang="zh-CN" sz="1200" i="1" dirty="0">
                <a:hlinkClick r:id="rId2"/>
              </a:rPr>
              <a:t>https://www.cnblogs.com/darklights/p/7722861.html</a:t>
            </a:r>
            <a:endParaRPr lang="en-US" altLang="zh-CN" sz="1200" i="1" dirty="0"/>
          </a:p>
          <a:p>
            <a:pPr marL="0" indent="0">
              <a:buNone/>
            </a:pPr>
            <a:r>
              <a:rPr lang="en-US" altLang="zh-CN" sz="1200" i="1" dirty="0"/>
              <a:t>           </a:t>
            </a:r>
            <a:r>
              <a:rPr lang="zh-CN" altLang="en-US" sz="1200" b="1" dirty="0"/>
              <a:t>下载地址</a:t>
            </a:r>
            <a:r>
              <a:rPr lang="zh-CN" altLang="en-US" sz="1200" dirty="0"/>
              <a:t>：</a:t>
            </a:r>
            <a:r>
              <a:rPr lang="en-US" altLang="zh-CN" sz="1200" dirty="0">
                <a:hlinkClick r:id="rId3"/>
              </a:rPr>
              <a:t>https://pinyin.sogou.com/linux/</a:t>
            </a:r>
            <a:endParaRPr lang="en-US" altLang="zh-CN" sz="1400" dirty="0"/>
          </a:p>
          <a:p>
            <a:r>
              <a:rPr lang="en-US" altLang="zh-CN" sz="1400" dirty="0"/>
              <a:t>10 sublime</a:t>
            </a:r>
            <a:r>
              <a:rPr lang="zh-CN" altLang="en-US" sz="1400" dirty="0"/>
              <a:t>中文输入法支持</a:t>
            </a:r>
            <a:endParaRPr lang="en-US" altLang="zh-CN" sz="1400" dirty="0"/>
          </a:p>
          <a:p>
            <a:pPr marL="0" indent="0">
              <a:buNone/>
            </a:pPr>
            <a:r>
              <a:rPr lang="en-US" altLang="zh-CN" sz="1400" dirty="0">
                <a:latin typeface="Arial" panose="020B0604020202020204" pitchFamily="34" charset="0"/>
              </a:rPr>
              <a:t>         sublime text 3</a:t>
            </a:r>
            <a:r>
              <a:rPr lang="zh-CN" altLang="en-US" sz="1400" dirty="0">
                <a:latin typeface="Arial" panose="020B0604020202020204" pitchFamily="34" charset="0"/>
              </a:rPr>
              <a:t> 安装</a:t>
            </a:r>
            <a:endParaRPr lang="en-US" altLang="zh-CN" sz="1400" dirty="0">
              <a:latin typeface="Arial" panose="020B0604020202020204" pitchFamily="34" charset="0"/>
            </a:endParaRPr>
          </a:p>
          <a:p>
            <a:pPr marL="0" indent="0">
              <a:buNone/>
            </a:pPr>
            <a:r>
              <a:rPr lang="en-US" altLang="zh-CN" sz="1400" dirty="0">
                <a:latin typeface="Arial" panose="020B0604020202020204" pitchFamily="34" charset="0"/>
              </a:rPr>
              <a:t>         </a:t>
            </a:r>
            <a:r>
              <a:rPr lang="en-US" altLang="zh-CN" sz="1400" dirty="0">
                <a:hlinkClick r:id="rId4"/>
              </a:rPr>
              <a:t>https://download.sublimetext.com/files/sublime-text_build-3176_amd64.deb</a:t>
            </a:r>
            <a:endParaRPr lang="en-US" altLang="zh-CN" sz="1400" dirty="0"/>
          </a:p>
          <a:p>
            <a:pPr marL="0" indent="0">
              <a:buNone/>
            </a:pPr>
            <a:r>
              <a:rPr lang="en-US" altLang="zh-CN" sz="1400" dirty="0">
                <a:latin typeface="Arial" panose="020B0604020202020204" pitchFamily="34" charset="0"/>
              </a:rPr>
              <a:t>         </a:t>
            </a:r>
            <a:r>
              <a:rPr lang="zh-CN" altLang="zh-CN" sz="1400" dirty="0"/>
              <a:t>sudo dpkg -i sublime-text_build-3126_amd64.deb </a:t>
            </a:r>
          </a:p>
          <a:p>
            <a:pPr marL="426645" lvl="1" indent="0" fontAlgn="base">
              <a:spcAft>
                <a:spcPct val="0"/>
              </a:spcAft>
              <a:buNone/>
            </a:pPr>
            <a:r>
              <a:rPr lang="zh-CN" altLang="zh-CN" sz="1400" b="1" dirty="0"/>
              <a:t>更新并升级系统为最新</a:t>
            </a:r>
            <a:r>
              <a:rPr lang="zh-CN" altLang="en-US" sz="1400" b="1" dirty="0"/>
              <a:t>：</a:t>
            </a:r>
            <a:r>
              <a:rPr lang="zh-CN" altLang="zh-CN" sz="1400" dirty="0"/>
              <a:t>sudo apt-get update &amp;&amp; sudo apt-get upgrade</a:t>
            </a:r>
          </a:p>
          <a:p>
            <a:pPr marL="426645" lvl="1" indent="0" fontAlgn="base">
              <a:spcAft>
                <a:spcPct val="0"/>
              </a:spcAft>
              <a:buNone/>
            </a:pPr>
            <a:r>
              <a:rPr lang="zh-CN" altLang="zh-CN" sz="1200" b="1" dirty="0"/>
              <a:t>克隆项目到本地 :</a:t>
            </a:r>
          </a:p>
          <a:p>
            <a:pPr marL="426645" lvl="1" indent="0" fontAlgn="base">
              <a:spcAft>
                <a:spcPct val="0"/>
              </a:spcAft>
              <a:buNone/>
            </a:pPr>
            <a:r>
              <a:rPr lang="zh-CN" altLang="zh-CN" sz="1200" dirty="0"/>
              <a:t>git clone https://github.com/lyfeyaj/sublime-text-imfix.git</a:t>
            </a:r>
          </a:p>
          <a:p>
            <a:pPr marL="426645" lvl="1" indent="0" fontAlgn="base">
              <a:spcAft>
                <a:spcPct val="0"/>
              </a:spcAft>
              <a:buNone/>
            </a:pPr>
            <a:r>
              <a:rPr lang="zh-CN" altLang="zh-CN" sz="1200" b="1" dirty="0"/>
              <a:t>运行脚本 :</a:t>
            </a:r>
          </a:p>
          <a:p>
            <a:pPr marL="426645" lvl="1" indent="0" fontAlgn="base">
              <a:spcAft>
                <a:spcPct val="0"/>
              </a:spcAft>
              <a:buNone/>
            </a:pPr>
            <a:r>
              <a:rPr lang="zh-CN" altLang="zh-CN" sz="1200" dirty="0"/>
              <a:t>cd sublime-text-imfix &amp;&amp; ./sublime-imfix</a:t>
            </a:r>
          </a:p>
          <a:p>
            <a:pPr marL="0" indent="0">
              <a:buNone/>
            </a:pPr>
            <a:endParaRPr lang="en-US" altLang="zh-CN" sz="1400" dirty="0"/>
          </a:p>
          <a:p>
            <a:pPr marL="0" indent="0">
              <a:buNone/>
            </a:pPr>
            <a:endParaRPr lang="zh-CN" altLang="en-US" sz="1400" dirty="0"/>
          </a:p>
        </p:txBody>
      </p:sp>
      <p:sp>
        <p:nvSpPr>
          <p:cNvPr id="4" name="Rectangle 1">
            <a:extLst>
              <a:ext uri="{FF2B5EF4-FFF2-40B4-BE49-F238E27FC236}">
                <a16:creationId xmlns:a16="http://schemas.microsoft.com/office/drawing/2014/main" id="{CE8A74FC-CF4D-4922-AEF4-23C394B67022}"/>
              </a:ext>
            </a:extLst>
          </p:cNvPr>
          <p:cNvSpPr>
            <a:spLocks noChangeArrowheads="1"/>
          </p:cNvSpPr>
          <p:nvPr/>
        </p:nvSpPr>
        <p:spPr bwMode="auto">
          <a:xfrm>
            <a:off x="0" y="-138499"/>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69415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7C78FFD-2C64-45E8-BC20-6DA06D353DB7}"/>
              </a:ext>
            </a:extLst>
          </p:cNvPr>
          <p:cNvSpPr>
            <a:spLocks noGrp="1"/>
          </p:cNvSpPr>
          <p:nvPr>
            <p:ph idx="1"/>
          </p:nvPr>
        </p:nvSpPr>
        <p:spPr>
          <a:xfrm>
            <a:off x="1117309" y="836712"/>
            <a:ext cx="10157354" cy="5335488"/>
          </a:xfrm>
        </p:spPr>
        <p:txBody>
          <a:bodyPr>
            <a:normAutofit/>
          </a:bodyPr>
          <a:lstStyle/>
          <a:p>
            <a:pPr marL="0" indent="0">
              <a:buNone/>
            </a:pPr>
            <a:r>
              <a:rPr lang="en-US" altLang="zh-CN" sz="1600" b="1" dirty="0">
                <a:solidFill>
                  <a:srgbClr val="00B050"/>
                </a:solidFill>
              </a:rPr>
              <a:t>sublime text 3 </a:t>
            </a:r>
            <a:r>
              <a:rPr lang="zh-CN" altLang="en-US" sz="1600" b="1" dirty="0">
                <a:solidFill>
                  <a:srgbClr val="00B050"/>
                </a:solidFill>
              </a:rPr>
              <a:t>插件管理</a:t>
            </a:r>
            <a:endParaRPr lang="en-US" altLang="zh-CN" sz="1600" b="1" dirty="0">
              <a:solidFill>
                <a:srgbClr val="00B050"/>
              </a:solidFill>
            </a:endParaRPr>
          </a:p>
          <a:p>
            <a:pPr marL="0" indent="0">
              <a:buNone/>
            </a:pPr>
            <a:r>
              <a:rPr lang="en-US" altLang="zh-CN" sz="1400" b="1" dirty="0"/>
              <a:t>1) </a:t>
            </a:r>
            <a:r>
              <a:rPr lang="zh-CN" altLang="en-US" sz="1400" b="1" dirty="0"/>
              <a:t>点击</a:t>
            </a:r>
            <a:r>
              <a:rPr lang="en-US" altLang="zh-CN" sz="1400" b="1" dirty="0"/>
              <a:t>: view -&gt; show console</a:t>
            </a:r>
          </a:p>
          <a:p>
            <a:pPr marL="0" indent="0">
              <a:buNone/>
            </a:pPr>
            <a:endParaRPr lang="en-US" altLang="zh-CN" sz="1400" dirty="0"/>
          </a:p>
          <a:p>
            <a:pPr marL="0" indent="0">
              <a:buNone/>
            </a:pPr>
            <a:endParaRPr lang="en-US" altLang="zh-CN" sz="1400" dirty="0"/>
          </a:p>
          <a:p>
            <a:pPr marL="0" indent="0">
              <a:buNone/>
            </a:pPr>
            <a:r>
              <a:rPr lang="en-US" altLang="zh-CN" sz="1400" b="1" dirty="0"/>
              <a:t>2) </a:t>
            </a:r>
            <a:r>
              <a:rPr lang="zh-CN" altLang="en-US" sz="1400" b="1" dirty="0"/>
              <a:t>粘贴以下代码到命令行并回车</a:t>
            </a:r>
            <a:endParaRPr lang="en-US" altLang="zh-CN" sz="1400" b="1" dirty="0"/>
          </a:p>
          <a:p>
            <a:pPr marL="0" indent="0">
              <a:buNone/>
            </a:pPr>
            <a:r>
              <a:rPr lang="en-US" altLang="zh-CN" sz="1200" dirty="0">
                <a:solidFill>
                  <a:srgbClr val="0070C0"/>
                </a:solidFill>
              </a:rPr>
              <a:t>import </a:t>
            </a:r>
            <a:r>
              <a:rPr lang="en-US" altLang="zh-CN" sz="1200" dirty="0" err="1">
                <a:solidFill>
                  <a:srgbClr val="0070C0"/>
                </a:solidFill>
              </a:rPr>
              <a:t>urllib.request.os</a:t>
            </a:r>
            <a:r>
              <a:rPr lang="en-US" altLang="zh-CN" sz="1200" dirty="0">
                <a:solidFill>
                  <a:srgbClr val="0070C0"/>
                </a:solidFill>
              </a:rPr>
              <a:t>; pf = 'Package </a:t>
            </a:r>
            <a:r>
              <a:rPr lang="en-US" altLang="zh-CN" sz="1200" dirty="0" err="1">
                <a:solidFill>
                  <a:srgbClr val="0070C0"/>
                </a:solidFill>
              </a:rPr>
              <a:t>Control.sublime</a:t>
            </a:r>
            <a:r>
              <a:rPr lang="en-US" altLang="zh-CN" sz="1200" dirty="0">
                <a:solidFill>
                  <a:srgbClr val="0070C0"/>
                </a:solidFill>
              </a:rPr>
              <a:t>-package'; </a:t>
            </a:r>
            <a:r>
              <a:rPr lang="en-US" altLang="zh-CN" sz="1200" dirty="0" err="1">
                <a:solidFill>
                  <a:srgbClr val="0070C0"/>
                </a:solidFill>
              </a:rPr>
              <a:t>ipp</a:t>
            </a:r>
            <a:r>
              <a:rPr lang="en-US" altLang="zh-CN" sz="1200" dirty="0">
                <a:solidFill>
                  <a:srgbClr val="0070C0"/>
                </a:solidFill>
              </a:rPr>
              <a:t> = </a:t>
            </a:r>
            <a:r>
              <a:rPr lang="en-US" altLang="zh-CN" sz="1200" dirty="0" err="1">
                <a:solidFill>
                  <a:srgbClr val="0070C0"/>
                </a:solidFill>
              </a:rPr>
              <a:t>sublime.installed_packages_path</a:t>
            </a:r>
            <a:r>
              <a:rPr lang="en-US" altLang="zh-CN" sz="1200" dirty="0">
                <a:solidFill>
                  <a:srgbClr val="0070C0"/>
                </a:solidFill>
              </a:rPr>
              <a:t>(); </a:t>
            </a:r>
            <a:r>
              <a:rPr lang="en-US" altLang="zh-CN" sz="1200" dirty="0" err="1">
                <a:solidFill>
                  <a:srgbClr val="0070C0"/>
                </a:solidFill>
              </a:rPr>
              <a:t>urllib.request.install_opener</a:t>
            </a:r>
            <a:r>
              <a:rPr lang="en-US" altLang="zh-CN" sz="1200" dirty="0">
                <a:solidFill>
                  <a:srgbClr val="0070C0"/>
                </a:solidFill>
              </a:rPr>
              <a:t>( </a:t>
            </a:r>
            <a:r>
              <a:rPr lang="en-US" altLang="zh-CN" sz="1200" dirty="0" err="1">
                <a:solidFill>
                  <a:srgbClr val="0070C0"/>
                </a:solidFill>
              </a:rPr>
              <a:t>urllib.request.build_opener</a:t>
            </a:r>
            <a:r>
              <a:rPr lang="en-US" altLang="zh-CN" sz="1200" dirty="0">
                <a:solidFill>
                  <a:srgbClr val="0070C0"/>
                </a:solidFill>
              </a:rPr>
              <a:t>( </a:t>
            </a:r>
            <a:r>
              <a:rPr lang="en-US" altLang="zh-CN" sz="1200" dirty="0" err="1">
                <a:solidFill>
                  <a:srgbClr val="0070C0"/>
                </a:solidFill>
              </a:rPr>
              <a:t>urllib.request.ProxyHandler</a:t>
            </a:r>
            <a:r>
              <a:rPr lang="en-US" altLang="zh-CN" sz="1200" dirty="0">
                <a:solidFill>
                  <a:srgbClr val="0070C0"/>
                </a:solidFill>
              </a:rPr>
              <a:t>()) ); open(</a:t>
            </a:r>
            <a:r>
              <a:rPr lang="en-US" altLang="zh-CN" sz="1200" dirty="0" err="1">
                <a:solidFill>
                  <a:srgbClr val="0070C0"/>
                </a:solidFill>
              </a:rPr>
              <a:t>os.path.join</a:t>
            </a:r>
            <a:r>
              <a:rPr lang="en-US" altLang="zh-CN" sz="1200" dirty="0">
                <a:solidFill>
                  <a:srgbClr val="0070C0"/>
                </a:solidFill>
              </a:rPr>
              <a:t>(</a:t>
            </a:r>
            <a:r>
              <a:rPr lang="en-US" altLang="zh-CN" sz="1200" dirty="0" err="1">
                <a:solidFill>
                  <a:srgbClr val="0070C0"/>
                </a:solidFill>
              </a:rPr>
              <a:t>ipp</a:t>
            </a:r>
            <a:r>
              <a:rPr lang="en-US" altLang="zh-CN" sz="1200" dirty="0">
                <a:solidFill>
                  <a:srgbClr val="0070C0"/>
                </a:solidFill>
              </a:rPr>
              <a:t>, pf), '</a:t>
            </a:r>
            <a:r>
              <a:rPr lang="en-US" altLang="zh-CN" sz="1200" dirty="0" err="1">
                <a:solidFill>
                  <a:srgbClr val="0070C0"/>
                </a:solidFill>
              </a:rPr>
              <a:t>wb</a:t>
            </a:r>
            <a:r>
              <a:rPr lang="en-US" altLang="zh-CN" sz="1200" dirty="0">
                <a:solidFill>
                  <a:srgbClr val="0070C0"/>
                </a:solidFill>
              </a:rPr>
              <a:t>').write(</a:t>
            </a:r>
            <a:r>
              <a:rPr lang="en-US" altLang="zh-CN" sz="1200" dirty="0" err="1">
                <a:solidFill>
                  <a:srgbClr val="0070C0"/>
                </a:solidFill>
              </a:rPr>
              <a:t>urllib.request.urlopen</a:t>
            </a:r>
            <a:r>
              <a:rPr lang="en-US" altLang="zh-CN" sz="1200" dirty="0">
                <a:solidFill>
                  <a:srgbClr val="0070C0"/>
                </a:solidFill>
              </a:rPr>
              <a:t>( 'http://sublime.wbond.net/' + </a:t>
            </a:r>
            <a:r>
              <a:rPr lang="en-US" altLang="zh-CN" sz="1200" dirty="0" err="1">
                <a:solidFill>
                  <a:srgbClr val="0070C0"/>
                </a:solidFill>
              </a:rPr>
              <a:t>pf.replace</a:t>
            </a:r>
            <a:r>
              <a:rPr lang="en-US" altLang="zh-CN" sz="1200" dirty="0">
                <a:solidFill>
                  <a:srgbClr val="0070C0"/>
                </a:solidFill>
              </a:rPr>
              <a:t>(' ','%20')).read())</a:t>
            </a:r>
          </a:p>
          <a:p>
            <a:pPr marL="0" indent="0">
              <a:buNone/>
            </a:pPr>
            <a:r>
              <a:rPr lang="en-US" altLang="zh-CN" sz="1400" b="1" dirty="0"/>
              <a:t>3) </a:t>
            </a:r>
            <a:r>
              <a:rPr lang="zh-CN" altLang="en-US" sz="1400" b="1" dirty="0"/>
              <a:t>重启</a:t>
            </a:r>
            <a:r>
              <a:rPr lang="en-US" altLang="zh-CN" sz="1400" b="1" dirty="0"/>
              <a:t>sublime text 3</a:t>
            </a:r>
          </a:p>
          <a:p>
            <a:pPr marL="0" indent="0">
              <a:buNone/>
            </a:pPr>
            <a:r>
              <a:rPr lang="en-US" altLang="zh-CN" sz="1400" b="1" dirty="0"/>
              <a:t>4) </a:t>
            </a:r>
            <a:r>
              <a:rPr lang="en-US" altLang="zh-CN" sz="1400" b="1" dirty="0" err="1"/>
              <a:t>Perferences</a:t>
            </a:r>
            <a:r>
              <a:rPr lang="en-US" altLang="zh-CN" sz="1400" b="1" dirty="0"/>
              <a:t>-&gt;</a:t>
            </a:r>
            <a:r>
              <a:rPr lang="zh-CN" altLang="en-US" sz="1400" b="1" dirty="0"/>
              <a:t>中看到</a:t>
            </a:r>
            <a:r>
              <a:rPr lang="en-US" altLang="zh-CN" sz="1400" b="1" dirty="0"/>
              <a:t>package control</a:t>
            </a:r>
            <a:r>
              <a:rPr lang="zh-CN" altLang="en-US" sz="1400" b="1" dirty="0"/>
              <a:t>这一项，则安装成功</a:t>
            </a:r>
          </a:p>
          <a:p>
            <a:pPr marL="0" indent="0">
              <a:buNone/>
            </a:pPr>
            <a:r>
              <a:rPr lang="en-US" altLang="zh-CN" sz="1400" b="1" dirty="0"/>
              <a:t>5) </a:t>
            </a:r>
            <a:r>
              <a:rPr lang="zh-CN" altLang="en-US" sz="1400" b="1" dirty="0"/>
              <a:t>安装插件</a:t>
            </a:r>
            <a:endParaRPr lang="en-US" altLang="zh-CN" sz="1400" b="1" dirty="0"/>
          </a:p>
          <a:p>
            <a:pPr marL="0" indent="0">
              <a:buNone/>
            </a:pPr>
            <a:r>
              <a:rPr lang="en-US" altLang="zh-CN" sz="1400" dirty="0"/>
              <a:t>Preference -&gt; Package Control -&gt;Install Package -&gt; </a:t>
            </a:r>
            <a:r>
              <a:rPr lang="en-US" altLang="zh-CN" sz="1400" b="1" dirty="0">
                <a:solidFill>
                  <a:srgbClr val="0070C0"/>
                </a:solidFill>
              </a:rPr>
              <a:t>[</a:t>
            </a:r>
            <a:r>
              <a:rPr lang="zh-CN" altLang="en-US" sz="1400" dirty="0">
                <a:solidFill>
                  <a:srgbClr val="0070C0"/>
                </a:solidFill>
              </a:rPr>
              <a:t>需要下载的</a:t>
            </a:r>
            <a:r>
              <a:rPr lang="en-US" altLang="zh-CN" sz="1400" dirty="0">
                <a:solidFill>
                  <a:srgbClr val="0070C0"/>
                </a:solidFill>
              </a:rPr>
              <a:t>Package </a:t>
            </a:r>
            <a:r>
              <a:rPr lang="zh-CN" altLang="en-US" sz="1400" dirty="0">
                <a:solidFill>
                  <a:srgbClr val="0070C0"/>
                </a:solidFill>
              </a:rPr>
              <a:t>名称</a:t>
            </a:r>
            <a:r>
              <a:rPr lang="en-US" altLang="zh-CN" sz="1400" b="1" dirty="0">
                <a:solidFill>
                  <a:srgbClr val="0070C0"/>
                </a:solidFill>
              </a:rPr>
              <a:t>]</a:t>
            </a:r>
          </a:p>
          <a:p>
            <a:pPr marL="0" indent="0">
              <a:buNone/>
            </a:pPr>
            <a:endParaRPr lang="en-US" altLang="zh-CN" sz="1400" dirty="0"/>
          </a:p>
          <a:p>
            <a:pPr marL="0" indent="0">
              <a:buNone/>
            </a:pPr>
            <a:endParaRPr lang="zh-CN" altLang="en-US" sz="1400" dirty="0"/>
          </a:p>
        </p:txBody>
      </p:sp>
      <p:pic>
        <p:nvPicPr>
          <p:cNvPr id="5" name="图片 4">
            <a:extLst>
              <a:ext uri="{FF2B5EF4-FFF2-40B4-BE49-F238E27FC236}">
                <a16:creationId xmlns:a16="http://schemas.microsoft.com/office/drawing/2014/main" id="{BC2ECE0F-4739-4E46-9D8B-ADF232AF076E}"/>
              </a:ext>
            </a:extLst>
          </p:cNvPr>
          <p:cNvPicPr>
            <a:picLocks noChangeAspect="1"/>
          </p:cNvPicPr>
          <p:nvPr/>
        </p:nvPicPr>
        <p:blipFill>
          <a:blip r:embed="rId2"/>
          <a:stretch>
            <a:fillRect/>
          </a:stretch>
        </p:blipFill>
        <p:spPr>
          <a:xfrm>
            <a:off x="1341884" y="1916832"/>
            <a:ext cx="6010275" cy="523875"/>
          </a:xfrm>
          <a:prstGeom prst="rect">
            <a:avLst/>
          </a:prstGeom>
        </p:spPr>
      </p:pic>
    </p:spTree>
    <p:extLst>
      <p:ext uri="{BB962C8B-B14F-4D97-AF65-F5344CB8AC3E}">
        <p14:creationId xmlns:p14="http://schemas.microsoft.com/office/powerpoint/2010/main" val="278692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2D14DE-B09C-410C-A253-A28DFDD4C4FB}"/>
              </a:ext>
            </a:extLst>
          </p:cNvPr>
          <p:cNvSpPr>
            <a:spLocks noGrp="1"/>
          </p:cNvSpPr>
          <p:nvPr>
            <p:ph type="title"/>
          </p:nvPr>
        </p:nvSpPr>
        <p:spPr/>
        <p:txBody>
          <a:bodyPr/>
          <a:lstStyle/>
          <a:p>
            <a:r>
              <a:rPr lang="en-US" altLang="zh-CN" dirty="0"/>
              <a:t>Linux </a:t>
            </a:r>
            <a:r>
              <a:rPr lang="zh-CN" altLang="en-US" dirty="0"/>
              <a:t>基本命令</a:t>
            </a:r>
          </a:p>
        </p:txBody>
      </p:sp>
      <p:sp>
        <p:nvSpPr>
          <p:cNvPr id="3" name="内容占位符 2">
            <a:extLst>
              <a:ext uri="{FF2B5EF4-FFF2-40B4-BE49-F238E27FC236}">
                <a16:creationId xmlns:a16="http://schemas.microsoft.com/office/drawing/2014/main" id="{A1254BA4-18B7-4901-9344-440CB9B392DE}"/>
              </a:ext>
            </a:extLst>
          </p:cNvPr>
          <p:cNvSpPr>
            <a:spLocks noGrp="1"/>
          </p:cNvSpPr>
          <p:nvPr>
            <p:ph idx="1"/>
          </p:nvPr>
        </p:nvSpPr>
        <p:spPr/>
        <p:txBody>
          <a:bodyPr>
            <a:normAutofit fontScale="92500" lnSpcReduction="20000"/>
          </a:bodyPr>
          <a:lstStyle/>
          <a:p>
            <a:r>
              <a:rPr lang="en-US" altLang="zh-CN" dirty="0"/>
              <a:t>cp </a:t>
            </a:r>
            <a:r>
              <a:rPr lang="en-US" altLang="zh-CN" dirty="0" err="1"/>
              <a:t>mkdir</a:t>
            </a:r>
            <a:r>
              <a:rPr lang="en-US" altLang="zh-CN" dirty="0"/>
              <a:t> vim tar zip touch rm mv </a:t>
            </a:r>
          </a:p>
          <a:p>
            <a:r>
              <a:rPr lang="en-US" altLang="zh-CN" dirty="0"/>
              <a:t>tail </a:t>
            </a:r>
            <a:r>
              <a:rPr lang="en-US" altLang="zh-CN" dirty="0" err="1"/>
              <a:t>chomd</a:t>
            </a:r>
            <a:r>
              <a:rPr lang="en-US" altLang="zh-CN" dirty="0"/>
              <a:t> cat grep more less split alias man echo find passwd</a:t>
            </a:r>
          </a:p>
          <a:p>
            <a:r>
              <a:rPr lang="en-US" altLang="zh-CN" dirty="0"/>
              <a:t>who, ifconfig, df, du, </a:t>
            </a:r>
            <a:r>
              <a:rPr lang="en-US" altLang="zh-CN" dirty="0" err="1"/>
              <a:t>whereis</a:t>
            </a:r>
            <a:r>
              <a:rPr lang="en-US" altLang="zh-CN" dirty="0"/>
              <a:t>, ln, </a:t>
            </a:r>
            <a:r>
              <a:rPr lang="en-US" altLang="zh-CN" dirty="0" err="1">
                <a:solidFill>
                  <a:srgbClr val="C00000"/>
                </a:solidFill>
              </a:rPr>
              <a:t>awk</a:t>
            </a:r>
            <a:endParaRPr lang="en-US" altLang="zh-CN" dirty="0">
              <a:solidFill>
                <a:srgbClr val="C00000"/>
              </a:solidFill>
            </a:endParaRPr>
          </a:p>
          <a:p>
            <a:r>
              <a:rPr lang="en-US" altLang="zh-CN" dirty="0"/>
              <a:t>crontab </a:t>
            </a:r>
            <a:endParaRPr lang="en-US" altLang="zh-CN" dirty="0">
              <a:solidFill>
                <a:srgbClr val="C00000"/>
              </a:solidFill>
            </a:endParaRPr>
          </a:p>
          <a:p>
            <a:r>
              <a:rPr lang="en-US" altLang="zh-CN" dirty="0" err="1"/>
              <a:t>ps</a:t>
            </a:r>
            <a:endParaRPr lang="en-US" altLang="zh-CN" dirty="0"/>
          </a:p>
          <a:p>
            <a:r>
              <a:rPr lang="en-US" altLang="zh-CN" dirty="0"/>
              <a:t>top</a:t>
            </a:r>
          </a:p>
          <a:p>
            <a:r>
              <a:rPr lang="en-US" altLang="zh-CN" dirty="0"/>
              <a:t>ping </a:t>
            </a:r>
          </a:p>
          <a:p>
            <a:r>
              <a:rPr lang="en-US" altLang="zh-CN" dirty="0"/>
              <a:t>kill</a:t>
            </a:r>
          </a:p>
          <a:p>
            <a:r>
              <a:rPr lang="en-US" altLang="zh-CN" dirty="0" err="1"/>
              <a:t>gzip</a:t>
            </a:r>
            <a:endParaRPr lang="en-US" altLang="zh-CN" dirty="0"/>
          </a:p>
          <a:p>
            <a:endParaRPr lang="zh-CN" altLang="en-US" dirty="0"/>
          </a:p>
        </p:txBody>
      </p:sp>
    </p:spTree>
    <p:extLst>
      <p:ext uri="{BB962C8B-B14F-4D97-AF65-F5344CB8AC3E}">
        <p14:creationId xmlns:p14="http://schemas.microsoft.com/office/powerpoint/2010/main" val="349243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16D379-B507-4CBD-86D2-027AB70B40B1}"/>
              </a:ext>
            </a:extLst>
          </p:cNvPr>
          <p:cNvSpPr>
            <a:spLocks noGrp="1"/>
          </p:cNvSpPr>
          <p:nvPr>
            <p:ph type="title"/>
          </p:nvPr>
        </p:nvSpPr>
        <p:spPr/>
        <p:txBody>
          <a:bodyPr/>
          <a:lstStyle/>
          <a:p>
            <a:r>
              <a:rPr lang="en-US" altLang="zh-CN" dirty="0"/>
              <a:t>Python </a:t>
            </a:r>
            <a:r>
              <a:rPr lang="zh-CN" altLang="en-US" dirty="0"/>
              <a:t>特点</a:t>
            </a:r>
          </a:p>
        </p:txBody>
      </p:sp>
      <p:sp>
        <p:nvSpPr>
          <p:cNvPr id="3" name="内容占位符 2">
            <a:extLst>
              <a:ext uri="{FF2B5EF4-FFF2-40B4-BE49-F238E27FC236}">
                <a16:creationId xmlns:a16="http://schemas.microsoft.com/office/drawing/2014/main" id="{82DF0975-2B41-4200-8A2F-697536B3F472}"/>
              </a:ext>
            </a:extLst>
          </p:cNvPr>
          <p:cNvSpPr>
            <a:spLocks noGrp="1"/>
          </p:cNvSpPr>
          <p:nvPr>
            <p:ph idx="1"/>
          </p:nvPr>
        </p:nvSpPr>
        <p:spPr>
          <a:xfrm>
            <a:off x="1117309" y="1701800"/>
            <a:ext cx="10089671" cy="4470400"/>
          </a:xfrm>
        </p:spPr>
        <p:txBody>
          <a:bodyPr>
            <a:normAutofit/>
          </a:bodyPr>
          <a:lstStyle/>
          <a:p>
            <a:r>
              <a:rPr lang="en-US" altLang="zh-CN" sz="1400" b="1" dirty="0"/>
              <a:t>1. </a:t>
            </a:r>
            <a:r>
              <a:rPr lang="zh-CN" altLang="en-US" sz="1400" b="1" dirty="0"/>
              <a:t>简单</a:t>
            </a:r>
            <a:r>
              <a:rPr lang="zh-CN" altLang="en-US" sz="1400" dirty="0"/>
              <a:t> </a:t>
            </a:r>
            <a:r>
              <a:rPr lang="en-US" altLang="zh-CN" sz="1400" dirty="0"/>
              <a:t>Python</a:t>
            </a:r>
            <a:r>
              <a:rPr lang="zh-CN" altLang="en-US" sz="1400" dirty="0"/>
              <a:t>的语法非常优雅，甚至没有像其他语言的大括号，分号等特殊符号，代表了一种极简主义的设计思想。</a:t>
            </a:r>
            <a:endParaRPr lang="en-US" altLang="zh-CN" sz="1400" dirty="0"/>
          </a:p>
          <a:p>
            <a:r>
              <a:rPr lang="en-US" altLang="zh-CN" sz="1400" b="1" dirty="0"/>
              <a:t>2. </a:t>
            </a:r>
            <a:r>
              <a:rPr lang="zh-CN" altLang="en-US" sz="1400" b="1" dirty="0"/>
              <a:t>易学</a:t>
            </a:r>
            <a:r>
              <a:rPr lang="zh-CN" altLang="en-US" sz="1400" dirty="0"/>
              <a:t> </a:t>
            </a:r>
            <a:r>
              <a:rPr lang="en-US" altLang="zh-CN" sz="1400" dirty="0"/>
              <a:t>Python</a:t>
            </a:r>
            <a:r>
              <a:rPr lang="zh-CN" altLang="en-US" sz="1400" dirty="0"/>
              <a:t>入手非常快，学习曲线非常低，可以直接通过命令行交互环境来学习</a:t>
            </a:r>
            <a:r>
              <a:rPr lang="en-US" altLang="zh-CN" sz="1400" dirty="0"/>
              <a:t>Python</a:t>
            </a:r>
            <a:r>
              <a:rPr lang="zh-CN" altLang="en-US" sz="1400" dirty="0"/>
              <a:t>编程。</a:t>
            </a:r>
            <a:endParaRPr lang="en-US" altLang="zh-CN" sz="1400" dirty="0"/>
          </a:p>
          <a:p>
            <a:r>
              <a:rPr lang="en-US" altLang="zh-CN" sz="1400" b="1" dirty="0"/>
              <a:t>3. </a:t>
            </a:r>
            <a:r>
              <a:rPr lang="zh-CN" altLang="en-US" sz="1400" b="1" dirty="0"/>
              <a:t>自动内存管理</a:t>
            </a:r>
            <a:r>
              <a:rPr lang="zh-CN" altLang="en-US" sz="1400" dirty="0"/>
              <a:t> 如果你了解</a:t>
            </a:r>
            <a:r>
              <a:rPr lang="en-US" altLang="zh-CN" sz="1400" dirty="0"/>
              <a:t>C</a:t>
            </a:r>
            <a:r>
              <a:rPr lang="zh-CN" altLang="en-US" sz="1400" dirty="0"/>
              <a:t>语言、</a:t>
            </a:r>
            <a:r>
              <a:rPr lang="en-US" altLang="zh-CN" sz="1400" dirty="0"/>
              <a:t>C++</a:t>
            </a:r>
            <a:r>
              <a:rPr lang="zh-CN" altLang="en-US" sz="1400" dirty="0"/>
              <a:t>语言你就会知道内存管理给你带来很大麻烦，程序非常容易出现内存方面的漏洞。</a:t>
            </a:r>
            <a:endParaRPr lang="en-US" altLang="zh-CN" sz="1400" dirty="0"/>
          </a:p>
          <a:p>
            <a:r>
              <a:rPr lang="en-US" altLang="zh-CN" sz="1400" b="1" dirty="0"/>
              <a:t>4. </a:t>
            </a:r>
            <a:r>
              <a:rPr lang="zh-CN" altLang="en-US" sz="1400" b="1" dirty="0"/>
              <a:t>丰富的库 </a:t>
            </a:r>
            <a:r>
              <a:rPr lang="en-US" altLang="zh-CN" sz="1400" dirty="0"/>
              <a:t>Python</a:t>
            </a:r>
            <a:r>
              <a:rPr lang="zh-CN" altLang="en-US" sz="1400" dirty="0"/>
              <a:t>标准库确实很庞大。</a:t>
            </a:r>
            <a:r>
              <a:rPr lang="en-US" altLang="zh-CN" sz="1400" dirty="0"/>
              <a:t>python</a:t>
            </a:r>
            <a:r>
              <a:rPr lang="zh-CN" altLang="en-US" sz="1400" dirty="0"/>
              <a:t>有可定义的第三方库可以使用。它可以帮助你处理各种工作，包括正则表达式、文档生成、单元测试、线程、数据库、网页浏览器、</a:t>
            </a:r>
            <a:r>
              <a:rPr lang="en-US" altLang="zh-CN" sz="1400" dirty="0"/>
              <a:t>CGI</a:t>
            </a:r>
            <a:r>
              <a:rPr lang="zh-CN" altLang="en-US" sz="1400" dirty="0"/>
              <a:t>、</a:t>
            </a:r>
            <a:r>
              <a:rPr lang="en-US" altLang="zh-CN" sz="1400" dirty="0"/>
              <a:t>FTP</a:t>
            </a:r>
            <a:r>
              <a:rPr lang="zh-CN" altLang="en-US" sz="1400" dirty="0"/>
              <a:t>、电子邮件、</a:t>
            </a:r>
            <a:r>
              <a:rPr lang="en-US" altLang="zh-CN" sz="1400" dirty="0"/>
              <a:t>XML</a:t>
            </a:r>
            <a:r>
              <a:rPr lang="zh-CN" altLang="en-US" sz="1400" dirty="0"/>
              <a:t>、</a:t>
            </a:r>
            <a:r>
              <a:rPr lang="en-US" altLang="zh-CN" sz="1400" dirty="0"/>
              <a:t>XML-RPC</a:t>
            </a:r>
            <a:r>
              <a:rPr lang="zh-CN" altLang="en-US" sz="1400" dirty="0"/>
              <a:t>、</a:t>
            </a:r>
            <a:r>
              <a:rPr lang="en-US" altLang="zh-CN" sz="1400" dirty="0"/>
              <a:t>HTML</a:t>
            </a:r>
            <a:r>
              <a:rPr lang="zh-CN" altLang="en-US" sz="1400" dirty="0"/>
              <a:t>、</a:t>
            </a:r>
            <a:r>
              <a:rPr lang="en-US" altLang="zh-CN" sz="1400" dirty="0"/>
              <a:t>WAV</a:t>
            </a:r>
            <a:r>
              <a:rPr lang="zh-CN" altLang="en-US" sz="1400" dirty="0"/>
              <a:t>文件、密码系统、</a:t>
            </a:r>
            <a:r>
              <a:rPr lang="en-US" altLang="zh-CN" sz="1400" dirty="0"/>
              <a:t>GUI</a:t>
            </a:r>
            <a:r>
              <a:rPr lang="zh-CN" altLang="en-US" sz="1400" dirty="0"/>
              <a:t>（图形用户界面）、</a:t>
            </a:r>
            <a:r>
              <a:rPr lang="en-US" altLang="zh-CN" sz="1400" dirty="0"/>
              <a:t>Tk</a:t>
            </a:r>
            <a:r>
              <a:rPr lang="zh-CN" altLang="en-US" sz="1400" dirty="0"/>
              <a:t>和其他与系统有关的操作。记住，只要安装了</a:t>
            </a:r>
            <a:r>
              <a:rPr lang="en-US" altLang="zh-CN" sz="1400" dirty="0"/>
              <a:t>Python</a:t>
            </a:r>
            <a:r>
              <a:rPr lang="zh-CN" altLang="en-US" sz="1400" dirty="0"/>
              <a:t>，所有这些功能都是可用的。这被称作</a:t>
            </a:r>
            <a:r>
              <a:rPr lang="en-US" altLang="zh-CN" sz="1400" dirty="0"/>
              <a:t>Python</a:t>
            </a:r>
            <a:r>
              <a:rPr lang="zh-CN" altLang="en-US" sz="1400" dirty="0"/>
              <a:t>的“功能齐全”理念。除了标准库以外，还有许多其他高质量的库，如</a:t>
            </a:r>
            <a:r>
              <a:rPr lang="en-US" altLang="zh-CN" sz="1400" dirty="0" err="1"/>
              <a:t>numpy</a:t>
            </a:r>
            <a:r>
              <a:rPr lang="zh-CN" altLang="en-US" sz="1400" dirty="0"/>
              <a:t>、</a:t>
            </a:r>
            <a:r>
              <a:rPr lang="en-US" altLang="zh-CN" sz="1400" dirty="0"/>
              <a:t>Twisted</a:t>
            </a:r>
            <a:r>
              <a:rPr lang="zh-CN" altLang="en-US" sz="1400" dirty="0"/>
              <a:t>和</a:t>
            </a:r>
            <a:r>
              <a:rPr lang="en-US" altLang="zh-CN" sz="1400" dirty="0"/>
              <a:t>Python</a:t>
            </a:r>
            <a:r>
              <a:rPr lang="zh-CN" altLang="en-US" sz="1400" dirty="0"/>
              <a:t>图像库等等。</a:t>
            </a:r>
            <a:endParaRPr lang="en-US" altLang="zh-CN" sz="1400" dirty="0"/>
          </a:p>
          <a:p>
            <a:r>
              <a:rPr lang="en-US" altLang="zh-CN" sz="1400" b="1" dirty="0"/>
              <a:t>5. </a:t>
            </a:r>
            <a:r>
              <a:rPr lang="zh-CN" altLang="en-US" sz="1400" b="1" dirty="0"/>
              <a:t>速度不是很快 </a:t>
            </a:r>
            <a:r>
              <a:rPr lang="zh-CN" altLang="en-US" sz="1400" dirty="0"/>
              <a:t>目前</a:t>
            </a:r>
            <a:r>
              <a:rPr lang="en-US" altLang="zh-CN" sz="1400" dirty="0"/>
              <a:t>Python</a:t>
            </a:r>
            <a:r>
              <a:rPr lang="zh-CN" altLang="en-US" sz="1400" dirty="0"/>
              <a:t>的标准实现方式是将源代码编译成字节码形式，之后再将字节码解释执行，由于考虑到平台移植性，所以字节码被设计为一种与平台无关的格式。然而由于</a:t>
            </a:r>
            <a:r>
              <a:rPr lang="en-US" altLang="zh-CN" sz="1400" dirty="0"/>
              <a:t>python</a:t>
            </a:r>
            <a:r>
              <a:rPr lang="zh-CN" altLang="en-US" sz="1400" dirty="0"/>
              <a:t>没有将代码编译成底层的二进制代码，所以一些</a:t>
            </a:r>
            <a:r>
              <a:rPr lang="en-US" altLang="zh-CN" sz="1400" dirty="0"/>
              <a:t>python</a:t>
            </a:r>
            <a:r>
              <a:rPr lang="zh-CN" altLang="en-US" sz="1400" dirty="0"/>
              <a:t>程序将比像</a:t>
            </a:r>
            <a:r>
              <a:rPr lang="en-US" altLang="zh-CN" sz="1400" dirty="0"/>
              <a:t>C</a:t>
            </a:r>
            <a:r>
              <a:rPr lang="zh-CN" altLang="en-US" sz="1400" dirty="0"/>
              <a:t>这样的完全编译的语言慢。</a:t>
            </a:r>
            <a:endParaRPr lang="en-US" altLang="zh-CN" sz="1400" dirty="0"/>
          </a:p>
          <a:p>
            <a:endParaRPr lang="en-US" altLang="zh-CN" dirty="0"/>
          </a:p>
        </p:txBody>
      </p:sp>
    </p:spTree>
    <p:extLst>
      <p:ext uri="{BB962C8B-B14F-4D97-AF65-F5344CB8AC3E}">
        <p14:creationId xmlns:p14="http://schemas.microsoft.com/office/powerpoint/2010/main" val="1425870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D9EB3AF-A970-4AE7-8FBE-8FB93CA4BD36}"/>
              </a:ext>
            </a:extLst>
          </p:cNvPr>
          <p:cNvSpPr>
            <a:spLocks noGrp="1"/>
          </p:cNvSpPr>
          <p:nvPr>
            <p:ph idx="1"/>
          </p:nvPr>
        </p:nvSpPr>
        <p:spPr>
          <a:xfrm>
            <a:off x="1117309" y="476672"/>
            <a:ext cx="10157354" cy="5695528"/>
          </a:xfrm>
        </p:spPr>
        <p:txBody>
          <a:bodyPr>
            <a:normAutofit/>
          </a:bodyPr>
          <a:lstStyle/>
          <a:p>
            <a:r>
              <a:rPr lang="en-US" altLang="zh-CN" sz="1800" dirty="0"/>
              <a:t>1. </a:t>
            </a:r>
            <a:r>
              <a:rPr lang="en-US" altLang="zh-CN" sz="1800" b="1" dirty="0">
                <a:solidFill>
                  <a:srgbClr val="0070C0"/>
                </a:solidFill>
              </a:rPr>
              <a:t>man</a:t>
            </a:r>
            <a:r>
              <a:rPr lang="en-US" altLang="zh-CN" sz="1800" dirty="0"/>
              <a:t> </a:t>
            </a:r>
            <a:r>
              <a:rPr lang="zh-CN" altLang="en-US" sz="1800" dirty="0"/>
              <a:t>帮助命令</a:t>
            </a:r>
            <a:endParaRPr lang="en-US" altLang="zh-CN" sz="1800" dirty="0"/>
          </a:p>
          <a:p>
            <a:r>
              <a:rPr lang="zh-CN" altLang="en-US" sz="1400" dirty="0"/>
              <a:t>用法：</a:t>
            </a:r>
            <a:r>
              <a:rPr lang="en-US" altLang="zh-CN" sz="1400" dirty="0"/>
              <a:t>man + [</a:t>
            </a:r>
            <a:r>
              <a:rPr lang="zh-CN" altLang="en-US" sz="1400" dirty="0"/>
              <a:t>查看命令</a:t>
            </a:r>
            <a:r>
              <a:rPr lang="en-US" altLang="zh-CN" sz="1400" dirty="0"/>
              <a:t>]   </a:t>
            </a:r>
          </a:p>
          <a:p>
            <a:r>
              <a:rPr lang="zh-CN" altLang="en-US" sz="1400" dirty="0"/>
              <a:t>例子：</a:t>
            </a:r>
            <a:r>
              <a:rPr lang="en-US" altLang="zh-CN" sz="1400" dirty="0"/>
              <a:t>man  sleep</a:t>
            </a:r>
          </a:p>
          <a:p>
            <a:endParaRPr lang="en-US" altLang="zh-CN" sz="1400" dirty="0"/>
          </a:p>
          <a:p>
            <a:r>
              <a:rPr lang="en-US" altLang="zh-CN" sz="1400" dirty="0"/>
              <a:t> </a:t>
            </a:r>
          </a:p>
          <a:p>
            <a:endParaRPr lang="en-US" altLang="zh-CN" sz="1400" dirty="0"/>
          </a:p>
        </p:txBody>
      </p:sp>
      <p:pic>
        <p:nvPicPr>
          <p:cNvPr id="5" name="图片 4">
            <a:extLst>
              <a:ext uri="{FF2B5EF4-FFF2-40B4-BE49-F238E27FC236}">
                <a16:creationId xmlns:a16="http://schemas.microsoft.com/office/drawing/2014/main" id="{5EE4A511-E456-4275-A652-C1A768DD7A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7908" y="1959140"/>
            <a:ext cx="5420481" cy="228632"/>
          </a:xfrm>
          <a:prstGeom prst="rect">
            <a:avLst/>
          </a:prstGeom>
        </p:spPr>
      </p:pic>
      <p:pic>
        <p:nvPicPr>
          <p:cNvPr id="7" name="图片 6" descr="图片包含 屏幕截图&#10;&#10;已生成高可信度的说明">
            <a:extLst>
              <a:ext uri="{FF2B5EF4-FFF2-40B4-BE49-F238E27FC236}">
                <a16:creationId xmlns:a16="http://schemas.microsoft.com/office/drawing/2014/main" id="{19BF9609-7BF8-4F63-A5CA-85F7702BA0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7908" y="2412852"/>
            <a:ext cx="7030431" cy="3419952"/>
          </a:xfrm>
          <a:prstGeom prst="rect">
            <a:avLst/>
          </a:prstGeom>
        </p:spPr>
      </p:pic>
    </p:spTree>
    <p:extLst>
      <p:ext uri="{BB962C8B-B14F-4D97-AF65-F5344CB8AC3E}">
        <p14:creationId xmlns:p14="http://schemas.microsoft.com/office/powerpoint/2010/main" val="2976126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99CF925-6134-441D-AF1D-923B85FA4E24}"/>
              </a:ext>
            </a:extLst>
          </p:cNvPr>
          <p:cNvSpPr>
            <a:spLocks noGrp="1"/>
          </p:cNvSpPr>
          <p:nvPr>
            <p:ph idx="1"/>
          </p:nvPr>
        </p:nvSpPr>
        <p:spPr>
          <a:xfrm>
            <a:off x="1117309" y="548680"/>
            <a:ext cx="10157354" cy="5623520"/>
          </a:xfrm>
        </p:spPr>
        <p:txBody>
          <a:bodyPr>
            <a:normAutofit/>
          </a:bodyPr>
          <a:lstStyle/>
          <a:p>
            <a:r>
              <a:rPr lang="en-US" altLang="zh-CN" sz="1800" dirty="0"/>
              <a:t>2. </a:t>
            </a:r>
            <a:r>
              <a:rPr lang="en-US" altLang="zh-CN" sz="1800" b="1" dirty="0">
                <a:solidFill>
                  <a:srgbClr val="0070C0"/>
                </a:solidFill>
              </a:rPr>
              <a:t>touch </a:t>
            </a:r>
            <a:r>
              <a:rPr lang="zh-CN" altLang="en-US" sz="1800" dirty="0"/>
              <a:t>新建文件</a:t>
            </a:r>
            <a:endParaRPr lang="en-US" altLang="zh-CN" sz="1800" dirty="0"/>
          </a:p>
          <a:p>
            <a:r>
              <a:rPr lang="zh-CN" altLang="en-US" sz="1400" dirty="0"/>
              <a:t>使用：</a:t>
            </a:r>
            <a:r>
              <a:rPr lang="en-US" altLang="zh-CN" sz="1400" dirty="0"/>
              <a:t>touch + [</a:t>
            </a:r>
            <a:r>
              <a:rPr lang="zh-CN" altLang="en-US" sz="1400" dirty="0"/>
              <a:t>文件名</a:t>
            </a:r>
            <a:r>
              <a:rPr lang="en-US" altLang="zh-CN" sz="1400" dirty="0"/>
              <a:t>]</a:t>
            </a:r>
          </a:p>
          <a:p>
            <a:r>
              <a:rPr lang="zh-CN" altLang="en-US" sz="1400" dirty="0"/>
              <a:t>例子：</a:t>
            </a:r>
            <a:r>
              <a:rPr lang="en-US" altLang="zh-CN" sz="1400" dirty="0"/>
              <a:t>touch  newfile.txt</a:t>
            </a:r>
          </a:p>
          <a:p>
            <a:endParaRPr lang="en-US" altLang="zh-CN" sz="1800" dirty="0"/>
          </a:p>
          <a:p>
            <a:endParaRPr lang="en-US" altLang="zh-CN" sz="1800" dirty="0"/>
          </a:p>
          <a:p>
            <a:endParaRPr lang="en-US" altLang="zh-CN" sz="1800" dirty="0"/>
          </a:p>
          <a:p>
            <a:r>
              <a:rPr lang="en-US" altLang="zh-CN" sz="1800" dirty="0"/>
              <a:t>3. </a:t>
            </a:r>
            <a:r>
              <a:rPr lang="en-US" altLang="zh-CN" sz="1800" b="1" dirty="0">
                <a:solidFill>
                  <a:srgbClr val="0070C0"/>
                </a:solidFill>
              </a:rPr>
              <a:t>echo</a:t>
            </a:r>
            <a:r>
              <a:rPr lang="zh-CN" altLang="en-US" sz="1800" b="1" dirty="0"/>
              <a:t> </a:t>
            </a:r>
            <a:r>
              <a:rPr lang="en-US" altLang="zh-CN" sz="1800" b="1" dirty="0"/>
              <a:t> </a:t>
            </a:r>
            <a:r>
              <a:rPr lang="zh-CN" altLang="en-US" sz="1800" dirty="0"/>
              <a:t>在</a:t>
            </a:r>
            <a:r>
              <a:rPr lang="en-US" altLang="zh-CN" sz="1800" dirty="0"/>
              <a:t>shell</a:t>
            </a:r>
            <a:r>
              <a:rPr lang="zh-CN" altLang="en-US" sz="1800" dirty="0"/>
              <a:t>中打印</a:t>
            </a:r>
            <a:r>
              <a:rPr lang="en-US" altLang="zh-CN" sz="1800" dirty="0"/>
              <a:t>shell</a:t>
            </a:r>
            <a:r>
              <a:rPr lang="zh-CN" altLang="en-US" sz="1800" dirty="0"/>
              <a:t>变量的值，或者直接输出指定的字符串</a:t>
            </a:r>
            <a:endParaRPr lang="en-US" altLang="zh-CN" sz="1800" dirty="0"/>
          </a:p>
          <a:p>
            <a:r>
              <a:rPr lang="zh-CN" altLang="en-US" sz="1400" dirty="0"/>
              <a:t>使用：</a:t>
            </a:r>
            <a:r>
              <a:rPr lang="en-US" altLang="zh-CN" sz="1400" dirty="0"/>
              <a:t>echo + [</a:t>
            </a:r>
            <a:r>
              <a:rPr lang="zh-CN" altLang="en-US" sz="1400" dirty="0"/>
              <a:t>输出内容</a:t>
            </a:r>
            <a:r>
              <a:rPr lang="en-US" altLang="zh-CN" sz="1400" dirty="0"/>
              <a:t>]</a:t>
            </a:r>
          </a:p>
          <a:p>
            <a:r>
              <a:rPr lang="zh-CN" altLang="en-US" sz="1400" dirty="0"/>
              <a:t>例子：</a:t>
            </a:r>
            <a:r>
              <a:rPr lang="en-US" altLang="zh-CN" sz="1400" dirty="0"/>
              <a:t>echo  “hello world!”</a:t>
            </a:r>
          </a:p>
        </p:txBody>
      </p:sp>
      <p:pic>
        <p:nvPicPr>
          <p:cNvPr id="4" name="图片 3">
            <a:extLst>
              <a:ext uri="{FF2B5EF4-FFF2-40B4-BE49-F238E27FC236}">
                <a16:creationId xmlns:a16="http://schemas.microsoft.com/office/drawing/2014/main" id="{B5EFB21A-0B1B-4CC6-8AA8-B32F03E33F3C}"/>
              </a:ext>
            </a:extLst>
          </p:cNvPr>
          <p:cNvPicPr>
            <a:picLocks noChangeAspect="1"/>
          </p:cNvPicPr>
          <p:nvPr/>
        </p:nvPicPr>
        <p:blipFill>
          <a:blip r:embed="rId2"/>
          <a:stretch>
            <a:fillRect/>
          </a:stretch>
        </p:blipFill>
        <p:spPr>
          <a:xfrm>
            <a:off x="1485900" y="2132856"/>
            <a:ext cx="6600825" cy="790575"/>
          </a:xfrm>
          <a:prstGeom prst="rect">
            <a:avLst/>
          </a:prstGeom>
        </p:spPr>
      </p:pic>
      <p:pic>
        <p:nvPicPr>
          <p:cNvPr id="6" name="图片 5">
            <a:extLst>
              <a:ext uri="{FF2B5EF4-FFF2-40B4-BE49-F238E27FC236}">
                <a16:creationId xmlns:a16="http://schemas.microsoft.com/office/drawing/2014/main" id="{430B81C3-E4A2-40EC-9A42-47C93ECD2296}"/>
              </a:ext>
            </a:extLst>
          </p:cNvPr>
          <p:cNvPicPr>
            <a:picLocks noChangeAspect="1"/>
          </p:cNvPicPr>
          <p:nvPr/>
        </p:nvPicPr>
        <p:blipFill>
          <a:blip r:embed="rId3"/>
          <a:stretch>
            <a:fillRect/>
          </a:stretch>
        </p:blipFill>
        <p:spPr>
          <a:xfrm>
            <a:off x="1485900" y="5085184"/>
            <a:ext cx="5686425" cy="409575"/>
          </a:xfrm>
          <a:prstGeom prst="rect">
            <a:avLst/>
          </a:prstGeom>
        </p:spPr>
      </p:pic>
    </p:spTree>
    <p:extLst>
      <p:ext uri="{BB962C8B-B14F-4D97-AF65-F5344CB8AC3E}">
        <p14:creationId xmlns:p14="http://schemas.microsoft.com/office/powerpoint/2010/main" val="400438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69EAFAE-A3DC-4DCA-8D61-709E15073ECD}"/>
              </a:ext>
            </a:extLst>
          </p:cNvPr>
          <p:cNvSpPr>
            <a:spLocks noGrp="1"/>
          </p:cNvSpPr>
          <p:nvPr>
            <p:ph idx="1"/>
          </p:nvPr>
        </p:nvSpPr>
        <p:spPr>
          <a:xfrm>
            <a:off x="1117309" y="548680"/>
            <a:ext cx="10157354" cy="5623520"/>
          </a:xfrm>
        </p:spPr>
        <p:txBody>
          <a:bodyPr>
            <a:normAutofit/>
          </a:bodyPr>
          <a:lstStyle/>
          <a:p>
            <a:r>
              <a:rPr lang="en-US" altLang="zh-CN" sz="1800" dirty="0"/>
              <a:t>4. </a:t>
            </a:r>
            <a:r>
              <a:rPr lang="en-US" altLang="zh-CN" sz="1800" b="1" dirty="0">
                <a:solidFill>
                  <a:srgbClr val="0070C0"/>
                </a:solidFill>
              </a:rPr>
              <a:t>ls</a:t>
            </a:r>
            <a:r>
              <a:rPr lang="en-US" altLang="zh-CN" sz="1800" dirty="0"/>
              <a:t>  </a:t>
            </a:r>
            <a:r>
              <a:rPr lang="zh-CN" altLang="en-US" sz="1800" dirty="0"/>
              <a:t>用来显示目标列表</a:t>
            </a:r>
            <a:endParaRPr lang="en-US" altLang="zh-CN" sz="1800" dirty="0"/>
          </a:p>
          <a:p>
            <a:r>
              <a:rPr lang="zh-CN" altLang="en-US" sz="1400" dirty="0"/>
              <a:t>使用： </a:t>
            </a:r>
            <a:r>
              <a:rPr lang="en-US" altLang="zh-CN" sz="1400" dirty="0"/>
              <a:t>ls  + [</a:t>
            </a:r>
            <a:r>
              <a:rPr lang="zh-CN" altLang="en-US" sz="1400" dirty="0"/>
              <a:t>参数</a:t>
            </a:r>
            <a:r>
              <a:rPr lang="en-US" altLang="zh-CN" sz="1400" dirty="0"/>
              <a:t>]   </a:t>
            </a:r>
          </a:p>
          <a:p>
            <a:r>
              <a:rPr lang="zh-CN" altLang="en-US" sz="1400" dirty="0"/>
              <a:t>常用参数：</a:t>
            </a:r>
            <a:endParaRPr lang="en-US" altLang="zh-CN" sz="1400" dirty="0"/>
          </a:p>
          <a:p>
            <a:pPr marL="0" indent="0">
              <a:buNone/>
            </a:pPr>
            <a:r>
              <a:rPr lang="en-US" altLang="zh-CN" sz="1400" dirty="0"/>
              <a:t>       -a   </a:t>
            </a:r>
            <a:r>
              <a:rPr lang="zh-CN" altLang="zh-CN" sz="1400" dirty="0"/>
              <a:t>显示所有档案及目录（“.”的视为影藏</a:t>
            </a:r>
            <a:r>
              <a:rPr lang="en-US" altLang="zh-CN" sz="1400" dirty="0"/>
              <a:t>)</a:t>
            </a:r>
          </a:p>
          <a:p>
            <a:pPr marL="0" indent="0">
              <a:buNone/>
            </a:pPr>
            <a:endParaRPr lang="en-US" altLang="zh-CN" sz="1400" dirty="0"/>
          </a:p>
          <a:p>
            <a:pPr marL="0" indent="0">
              <a:buNone/>
            </a:pPr>
            <a:endParaRPr lang="en-US" altLang="zh-CN" sz="1400" dirty="0"/>
          </a:p>
          <a:p>
            <a:pPr marL="0" indent="0">
              <a:buNone/>
            </a:pPr>
            <a:r>
              <a:rPr lang="en-US" altLang="zh-CN" sz="1400" dirty="0"/>
              <a:t>       -hl  </a:t>
            </a:r>
            <a:r>
              <a:rPr lang="zh-CN" altLang="en-US" sz="1400" dirty="0"/>
              <a:t>以有利与人查看的结构列表展示    </a:t>
            </a:r>
            <a:r>
              <a:rPr lang="zh-CN" altLang="en-US" sz="1200" i="1" dirty="0"/>
              <a:t>注：</a:t>
            </a:r>
            <a:r>
              <a:rPr lang="en-US" altLang="zh-CN" sz="1200" i="1" dirty="0" err="1"/>
              <a:t>ll</a:t>
            </a:r>
            <a:r>
              <a:rPr lang="en-US" altLang="zh-CN" sz="1200" i="1" dirty="0"/>
              <a:t>   ~  </a:t>
            </a:r>
            <a:r>
              <a:rPr lang="zh-CN" altLang="en-US" sz="1200" i="1" dirty="0"/>
              <a:t>等价于  </a:t>
            </a:r>
            <a:r>
              <a:rPr lang="en-US" altLang="zh-CN" sz="1200" i="1" dirty="0"/>
              <a:t>ls -l</a:t>
            </a:r>
          </a:p>
          <a:p>
            <a:pPr marL="0" indent="0">
              <a:buNone/>
            </a:pPr>
            <a:r>
              <a:rPr lang="en-US" altLang="zh-CN" sz="1400" dirty="0"/>
              <a:t>          </a:t>
            </a:r>
          </a:p>
          <a:p>
            <a:pPr marL="0" indent="0">
              <a:buNone/>
            </a:pPr>
            <a:r>
              <a:rPr lang="en-US" altLang="zh-CN" sz="1400" dirty="0"/>
              <a:t>      </a:t>
            </a:r>
            <a:endParaRPr lang="zh-CN" altLang="zh-CN" sz="1400" dirty="0"/>
          </a:p>
          <a:p>
            <a:pPr marL="0" indent="0">
              <a:buNone/>
            </a:pPr>
            <a:endParaRPr lang="zh-CN" altLang="en-US" sz="1400" dirty="0"/>
          </a:p>
        </p:txBody>
      </p:sp>
      <p:sp>
        <p:nvSpPr>
          <p:cNvPr id="4" name="Rectangle 1">
            <a:extLst>
              <a:ext uri="{FF2B5EF4-FFF2-40B4-BE49-F238E27FC236}">
                <a16:creationId xmlns:a16="http://schemas.microsoft.com/office/drawing/2014/main" id="{662DB337-D793-42AE-B236-A3D96CDB7507}"/>
              </a:ext>
            </a:extLst>
          </p:cNvPr>
          <p:cNvSpPr>
            <a:spLocks noChangeArrowheads="1"/>
          </p:cNvSpPr>
          <p:nvPr/>
        </p:nvSpPr>
        <p:spPr bwMode="auto">
          <a:xfrm>
            <a:off x="0" y="9975"/>
            <a:ext cx="65" cy="437249"/>
          </a:xfrm>
          <a:prstGeom prst="rect">
            <a:avLst/>
          </a:prstGeom>
          <a:solidFill>
            <a:srgbClr val="E6E9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6" name="图片 5">
            <a:extLst>
              <a:ext uri="{FF2B5EF4-FFF2-40B4-BE49-F238E27FC236}">
                <a16:creationId xmlns:a16="http://schemas.microsoft.com/office/drawing/2014/main" id="{B57F4E5D-83D4-4FAA-8620-A9C055ECA845}"/>
              </a:ext>
            </a:extLst>
          </p:cNvPr>
          <p:cNvPicPr>
            <a:picLocks noChangeAspect="1"/>
          </p:cNvPicPr>
          <p:nvPr/>
        </p:nvPicPr>
        <p:blipFill>
          <a:blip r:embed="rId2"/>
          <a:stretch>
            <a:fillRect/>
          </a:stretch>
        </p:blipFill>
        <p:spPr>
          <a:xfrm>
            <a:off x="1609749" y="2420888"/>
            <a:ext cx="9309199" cy="590550"/>
          </a:xfrm>
          <a:prstGeom prst="rect">
            <a:avLst/>
          </a:prstGeom>
        </p:spPr>
      </p:pic>
      <p:pic>
        <p:nvPicPr>
          <p:cNvPr id="9" name="图片 8">
            <a:extLst>
              <a:ext uri="{FF2B5EF4-FFF2-40B4-BE49-F238E27FC236}">
                <a16:creationId xmlns:a16="http://schemas.microsoft.com/office/drawing/2014/main" id="{0B482B1E-D0E6-4E46-94C4-0F4CEF4DD57C}"/>
              </a:ext>
            </a:extLst>
          </p:cNvPr>
          <p:cNvPicPr>
            <a:picLocks noChangeAspect="1"/>
          </p:cNvPicPr>
          <p:nvPr/>
        </p:nvPicPr>
        <p:blipFill>
          <a:blip r:embed="rId3"/>
          <a:stretch>
            <a:fillRect/>
          </a:stretch>
        </p:blipFill>
        <p:spPr>
          <a:xfrm>
            <a:off x="1609749" y="3778746"/>
            <a:ext cx="6667500" cy="2209800"/>
          </a:xfrm>
          <a:prstGeom prst="rect">
            <a:avLst/>
          </a:prstGeom>
        </p:spPr>
      </p:pic>
    </p:spTree>
    <p:extLst>
      <p:ext uri="{BB962C8B-B14F-4D97-AF65-F5344CB8AC3E}">
        <p14:creationId xmlns:p14="http://schemas.microsoft.com/office/powerpoint/2010/main" val="424062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片包含 文字, 地图&#10;&#10;已生成极高可信度的说明">
            <a:extLst>
              <a:ext uri="{FF2B5EF4-FFF2-40B4-BE49-F238E27FC236}">
                <a16:creationId xmlns:a16="http://schemas.microsoft.com/office/drawing/2014/main" id="{2F6C000F-E8DC-4749-8FDB-3FA5FFFFAE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7344" y="908720"/>
            <a:ext cx="8574135" cy="4951079"/>
          </a:xfrm>
          <a:prstGeom prst="rect">
            <a:avLst/>
          </a:prstGeom>
        </p:spPr>
      </p:pic>
    </p:spTree>
    <p:extLst>
      <p:ext uri="{BB962C8B-B14F-4D97-AF65-F5344CB8AC3E}">
        <p14:creationId xmlns:p14="http://schemas.microsoft.com/office/powerpoint/2010/main" val="396983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EB0AD23-D03A-4E89-A4F4-80A4D1CD1B97}"/>
              </a:ext>
            </a:extLst>
          </p:cNvPr>
          <p:cNvSpPr>
            <a:spLocks noGrp="1"/>
          </p:cNvSpPr>
          <p:nvPr>
            <p:ph idx="1"/>
          </p:nvPr>
        </p:nvSpPr>
        <p:spPr>
          <a:xfrm>
            <a:off x="1117309" y="548680"/>
            <a:ext cx="10157354" cy="5623520"/>
          </a:xfrm>
        </p:spPr>
        <p:txBody>
          <a:bodyPr/>
          <a:lstStyle/>
          <a:p>
            <a:r>
              <a:rPr lang="en-US" altLang="zh-CN" dirty="0"/>
              <a:t>5. </a:t>
            </a:r>
            <a:r>
              <a:rPr lang="en-US" altLang="zh-CN" b="1" dirty="0">
                <a:solidFill>
                  <a:srgbClr val="0070C0"/>
                </a:solidFill>
              </a:rPr>
              <a:t>cp </a:t>
            </a:r>
            <a:r>
              <a:rPr lang="zh-CN" altLang="en-US" sz="1800" dirty="0"/>
              <a:t>用来将一个或多个源文件或者源目录复制到指定的文件或目录中</a:t>
            </a:r>
            <a:endParaRPr lang="en-US" altLang="zh-CN" sz="1800" dirty="0"/>
          </a:p>
          <a:p>
            <a:r>
              <a:rPr lang="zh-CN" altLang="en-US" sz="1400" dirty="0"/>
              <a:t>使用：</a:t>
            </a:r>
            <a:r>
              <a:rPr lang="en-US" altLang="zh-CN" sz="1400" dirty="0"/>
              <a:t>cp + [</a:t>
            </a:r>
            <a:r>
              <a:rPr lang="zh-CN" altLang="en-US" sz="1400" dirty="0"/>
              <a:t>文件名</a:t>
            </a:r>
            <a:r>
              <a:rPr lang="en-US" altLang="zh-CN" sz="1400" dirty="0"/>
              <a:t>] + [</a:t>
            </a:r>
            <a:r>
              <a:rPr lang="zh-CN" altLang="en-US" sz="1400" dirty="0"/>
              <a:t>目标文件</a:t>
            </a:r>
            <a:r>
              <a:rPr lang="en-US" altLang="zh-CN" sz="1400" dirty="0"/>
              <a:t>]</a:t>
            </a:r>
          </a:p>
          <a:p>
            <a:r>
              <a:rPr lang="zh-CN" altLang="en-US" sz="1400" dirty="0"/>
              <a:t>例子：</a:t>
            </a:r>
            <a:r>
              <a:rPr lang="en-US" altLang="zh-CN" sz="1400" dirty="0"/>
              <a:t>cp  source.txt   [</a:t>
            </a:r>
            <a:r>
              <a:rPr lang="zh-CN" altLang="en-US" sz="1400" dirty="0"/>
              <a:t>目标</a:t>
            </a:r>
            <a:r>
              <a:rPr lang="en-US" altLang="zh-CN" sz="1400" dirty="0" err="1"/>
              <a:t>dir</a:t>
            </a:r>
            <a:r>
              <a:rPr lang="en-US" altLang="zh-CN" sz="1400" dirty="0"/>
              <a:t>]/target.txt</a:t>
            </a:r>
          </a:p>
          <a:p>
            <a:r>
              <a:rPr lang="zh-CN" altLang="en-US" sz="1400" dirty="0"/>
              <a:t>常用参数：</a:t>
            </a:r>
            <a:endParaRPr lang="en-US" altLang="zh-CN" sz="1400" dirty="0"/>
          </a:p>
          <a:p>
            <a:pPr marL="0" indent="0">
              <a:buNone/>
            </a:pPr>
            <a:r>
              <a:rPr lang="en-US" altLang="zh-CN" sz="1400" dirty="0"/>
              <a:t>      -r  </a:t>
            </a:r>
            <a:r>
              <a:rPr lang="zh-CN" altLang="en-US" sz="1400" dirty="0"/>
              <a:t>若给出的源文件是一目录文件，此时</a:t>
            </a:r>
            <a:r>
              <a:rPr lang="en-US" altLang="zh-CN" sz="1400" dirty="0"/>
              <a:t>cp</a:t>
            </a:r>
            <a:r>
              <a:rPr lang="zh-CN" altLang="en-US" sz="1400" dirty="0"/>
              <a:t>将递归复制该目录下所有的子目录和文件。此时目标文件必须为一个目录名。</a:t>
            </a: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r>
              <a:rPr lang="en-US" altLang="zh-CN" sz="1400" dirty="0"/>
              <a:t>      </a:t>
            </a:r>
          </a:p>
          <a:p>
            <a:pPr marL="0" indent="0">
              <a:buNone/>
            </a:pPr>
            <a:r>
              <a:rPr lang="en-US" altLang="zh-CN" sz="1400" dirty="0"/>
              <a:t>       -</a:t>
            </a:r>
            <a:r>
              <a:rPr lang="en-US" altLang="zh-CN" sz="1400" dirty="0" err="1"/>
              <a:t>i</a:t>
            </a:r>
            <a:r>
              <a:rPr lang="en-US" altLang="zh-CN" sz="1400" dirty="0"/>
              <a:t> </a:t>
            </a:r>
            <a:r>
              <a:rPr lang="zh-CN" altLang="en-US" sz="1400" dirty="0"/>
              <a:t>在覆盖目标文件之前将给出提示要求用户确认。回答</a:t>
            </a:r>
            <a:r>
              <a:rPr lang="en-US" altLang="zh-CN" sz="1400" dirty="0"/>
              <a:t>y</a:t>
            </a:r>
            <a:r>
              <a:rPr lang="zh-CN" altLang="en-US" sz="1400" dirty="0"/>
              <a:t>时目标文件将被覆盖，是交互式拷贝。</a:t>
            </a:r>
            <a:endParaRPr lang="en-US" altLang="zh-CN" sz="1400" dirty="0"/>
          </a:p>
          <a:p>
            <a:pPr marL="0" indent="0">
              <a:buNone/>
            </a:pPr>
            <a:r>
              <a:rPr lang="en-US" altLang="zh-CN" sz="1400" dirty="0"/>
              <a:t>       -f </a:t>
            </a:r>
            <a:r>
              <a:rPr lang="zh-CN" altLang="en-US" sz="1400" dirty="0"/>
              <a:t>删除已经存在的目标文件而不提示。</a:t>
            </a:r>
            <a:endParaRPr lang="en-US" altLang="zh-CN" sz="1400" dirty="0"/>
          </a:p>
          <a:p>
            <a:pPr marL="0" indent="0">
              <a:buNone/>
            </a:pPr>
            <a:endParaRPr lang="zh-CN" altLang="en-US" sz="1400" dirty="0"/>
          </a:p>
        </p:txBody>
      </p:sp>
      <p:pic>
        <p:nvPicPr>
          <p:cNvPr id="5" name="图片 4">
            <a:extLst>
              <a:ext uri="{FF2B5EF4-FFF2-40B4-BE49-F238E27FC236}">
                <a16:creationId xmlns:a16="http://schemas.microsoft.com/office/drawing/2014/main" id="{2DCD2BAB-5654-4BC4-951C-C6AFE0E65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9916" y="3068960"/>
            <a:ext cx="5525271" cy="1686160"/>
          </a:xfrm>
          <a:prstGeom prst="rect">
            <a:avLst/>
          </a:prstGeom>
        </p:spPr>
      </p:pic>
    </p:spTree>
    <p:extLst>
      <p:ext uri="{BB962C8B-B14F-4D97-AF65-F5344CB8AC3E}">
        <p14:creationId xmlns:p14="http://schemas.microsoft.com/office/powerpoint/2010/main" val="3338780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7348537-F58A-43A3-BFBB-AE0448F3EEC9}"/>
              </a:ext>
            </a:extLst>
          </p:cNvPr>
          <p:cNvSpPr>
            <a:spLocks noGrp="1"/>
          </p:cNvSpPr>
          <p:nvPr>
            <p:ph idx="1"/>
          </p:nvPr>
        </p:nvSpPr>
        <p:spPr>
          <a:xfrm>
            <a:off x="1117309" y="908720"/>
            <a:ext cx="10157354" cy="5263480"/>
          </a:xfrm>
        </p:spPr>
        <p:txBody>
          <a:bodyPr>
            <a:normAutofit/>
          </a:bodyPr>
          <a:lstStyle/>
          <a:p>
            <a:pPr marL="0" indent="0">
              <a:buNone/>
            </a:pPr>
            <a:r>
              <a:rPr lang="zh-CN" altLang="en-US" sz="1400" b="1" dirty="0"/>
              <a:t>比较运算符：</a:t>
            </a:r>
            <a:endParaRPr lang="en-US" altLang="zh-CN" sz="1400" b="1" dirty="0"/>
          </a:p>
          <a:p>
            <a:pPr marL="0" indent="0">
              <a:buNone/>
            </a:pPr>
            <a:r>
              <a:rPr lang="zh-CN" altLang="en-US" sz="1400" dirty="0"/>
              <a:t>大于 </a:t>
            </a:r>
            <a:r>
              <a:rPr lang="en-US" altLang="zh-CN" sz="1400" dirty="0"/>
              <a:t>-</a:t>
            </a:r>
            <a:r>
              <a:rPr lang="en-US" altLang="zh-CN" sz="1400" dirty="0" err="1"/>
              <a:t>gt</a:t>
            </a:r>
            <a:r>
              <a:rPr lang="en-US" altLang="zh-CN" sz="1400" dirty="0"/>
              <a:t> (greater than) </a:t>
            </a:r>
            <a:br>
              <a:rPr lang="en-US" altLang="zh-CN" sz="1400" dirty="0"/>
            </a:br>
            <a:r>
              <a:rPr lang="zh-CN" altLang="en-US" sz="1400" dirty="0"/>
              <a:t>小于 </a:t>
            </a:r>
            <a:r>
              <a:rPr lang="en-US" altLang="zh-CN" sz="1400" dirty="0"/>
              <a:t>-</a:t>
            </a:r>
            <a:r>
              <a:rPr lang="en-US" altLang="zh-CN" sz="1400" dirty="0" err="1"/>
              <a:t>lt</a:t>
            </a:r>
            <a:r>
              <a:rPr lang="en-US" altLang="zh-CN" sz="1400" dirty="0"/>
              <a:t> (less than) </a:t>
            </a:r>
            <a:br>
              <a:rPr lang="en-US" altLang="zh-CN" sz="1400" dirty="0"/>
            </a:br>
            <a:r>
              <a:rPr lang="zh-CN" altLang="en-US" sz="1400" dirty="0"/>
              <a:t>大于或等于 </a:t>
            </a:r>
            <a:r>
              <a:rPr lang="en-US" altLang="zh-CN" sz="1400" dirty="0"/>
              <a:t>-</a:t>
            </a:r>
            <a:r>
              <a:rPr lang="en-US" altLang="zh-CN" sz="1400" dirty="0" err="1"/>
              <a:t>ge</a:t>
            </a:r>
            <a:r>
              <a:rPr lang="en-US" altLang="zh-CN" sz="1400" dirty="0"/>
              <a:t> (greater than or equal) </a:t>
            </a:r>
            <a:br>
              <a:rPr lang="en-US" altLang="zh-CN" sz="1400" dirty="0"/>
            </a:br>
            <a:r>
              <a:rPr lang="zh-CN" altLang="en-US" sz="1400" dirty="0"/>
              <a:t>小于或等于 </a:t>
            </a:r>
            <a:r>
              <a:rPr lang="en-US" altLang="zh-CN" sz="1400" dirty="0"/>
              <a:t>-le (less than or equal) </a:t>
            </a:r>
            <a:br>
              <a:rPr lang="en-US" altLang="zh-CN" sz="1400" dirty="0"/>
            </a:br>
            <a:r>
              <a:rPr lang="zh-CN" altLang="en-US" sz="1400" dirty="0"/>
              <a:t>不相等 </a:t>
            </a:r>
            <a:r>
              <a:rPr lang="en-US" altLang="zh-CN" sz="1400" dirty="0"/>
              <a:t>-ne </a:t>
            </a:r>
            <a:r>
              <a:rPr lang="zh-CN" altLang="en-US" sz="1400" dirty="0"/>
              <a:t>（</a:t>
            </a:r>
            <a:r>
              <a:rPr lang="en-US" altLang="zh-CN" sz="1400" dirty="0"/>
              <a:t>not equal</a:t>
            </a:r>
            <a:r>
              <a:rPr lang="zh-CN" altLang="en-US" sz="1400" dirty="0"/>
              <a:t>）</a:t>
            </a:r>
          </a:p>
        </p:txBody>
      </p:sp>
    </p:spTree>
    <p:extLst>
      <p:ext uri="{BB962C8B-B14F-4D97-AF65-F5344CB8AC3E}">
        <p14:creationId xmlns:p14="http://schemas.microsoft.com/office/powerpoint/2010/main" val="332612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7D6F35-C16D-4648-A600-5D67D262C2F9}"/>
              </a:ext>
            </a:extLst>
          </p:cNvPr>
          <p:cNvSpPr>
            <a:spLocks noGrp="1"/>
          </p:cNvSpPr>
          <p:nvPr>
            <p:ph type="title"/>
          </p:nvPr>
        </p:nvSpPr>
        <p:spPr/>
        <p:txBody>
          <a:bodyPr/>
          <a:lstStyle/>
          <a:p>
            <a:r>
              <a:rPr lang="en-US" altLang="zh-CN" dirty="0"/>
              <a:t>Python </a:t>
            </a:r>
            <a:r>
              <a:rPr lang="zh-CN" altLang="en-US" dirty="0"/>
              <a:t>基础</a:t>
            </a:r>
          </a:p>
        </p:txBody>
      </p:sp>
      <p:sp>
        <p:nvSpPr>
          <p:cNvPr id="3" name="内容占位符 2">
            <a:extLst>
              <a:ext uri="{FF2B5EF4-FFF2-40B4-BE49-F238E27FC236}">
                <a16:creationId xmlns:a16="http://schemas.microsoft.com/office/drawing/2014/main" id="{D5E4075D-F23A-44E9-8977-BC59DFB56FD5}"/>
              </a:ext>
            </a:extLst>
          </p:cNvPr>
          <p:cNvSpPr>
            <a:spLocks noGrp="1"/>
          </p:cNvSpPr>
          <p:nvPr>
            <p:ph idx="1"/>
          </p:nvPr>
        </p:nvSpPr>
        <p:spPr/>
        <p:txBody>
          <a:bodyPr/>
          <a:lstStyle/>
          <a:p>
            <a:pPr marL="0" indent="0">
              <a:buNone/>
            </a:pPr>
            <a:r>
              <a:rPr lang="en-US" altLang="zh-CN" sz="1400" dirty="0" err="1"/>
              <a:t>Jupyter</a:t>
            </a:r>
            <a:r>
              <a:rPr lang="en-US" altLang="zh-CN" sz="1400" dirty="0"/>
              <a:t> Notebook</a:t>
            </a:r>
          </a:p>
          <a:p>
            <a:pPr marL="0" indent="0">
              <a:buNone/>
            </a:pPr>
            <a:r>
              <a:rPr lang="en-US" altLang="zh-CN" sz="1400" dirty="0"/>
              <a:t>Python </a:t>
            </a:r>
            <a:r>
              <a:rPr lang="zh-CN" altLang="en-US" sz="1400" dirty="0"/>
              <a:t>对象 </a:t>
            </a:r>
            <a:r>
              <a:rPr lang="en-US" altLang="zh-CN" sz="1400" dirty="0"/>
              <a:t>【</a:t>
            </a:r>
            <a:r>
              <a:rPr lang="zh-CN" altLang="en-US" sz="1400" dirty="0"/>
              <a:t>数据类型</a:t>
            </a:r>
            <a:r>
              <a:rPr lang="en-US" altLang="zh-CN" sz="1400" dirty="0"/>
              <a:t>】 + </a:t>
            </a:r>
            <a:r>
              <a:rPr lang="zh-CN" altLang="en-US" sz="1400" dirty="0"/>
              <a:t>内存管理</a:t>
            </a:r>
            <a:endParaRPr lang="en-US" altLang="zh-CN" sz="1400" dirty="0"/>
          </a:p>
          <a:p>
            <a:pPr marL="0" indent="0">
              <a:buNone/>
            </a:pPr>
            <a:r>
              <a:rPr lang="zh-CN" altLang="en-US" sz="1400" dirty="0"/>
              <a:t>条件和循环</a:t>
            </a:r>
            <a:endParaRPr lang="en-US" altLang="zh-CN" sz="1400" dirty="0"/>
          </a:p>
          <a:p>
            <a:pPr marL="0" indent="0">
              <a:buNone/>
            </a:pPr>
            <a:r>
              <a:rPr lang="zh-CN" altLang="en-US" sz="1400" dirty="0"/>
              <a:t>异常处理</a:t>
            </a:r>
            <a:endParaRPr lang="en-US" altLang="zh-CN" sz="1400" dirty="0"/>
          </a:p>
          <a:p>
            <a:pPr marL="0" indent="0">
              <a:buNone/>
            </a:pPr>
            <a:r>
              <a:rPr lang="zh-CN" altLang="en-US" sz="1400" dirty="0"/>
              <a:t>内存机制</a:t>
            </a:r>
            <a:endParaRPr lang="en-US" altLang="zh-CN" sz="1400" dirty="0"/>
          </a:p>
          <a:p>
            <a:pPr marL="0" indent="0">
              <a:buNone/>
            </a:pPr>
            <a:r>
              <a:rPr lang="zh-CN" altLang="en-US" sz="1400" dirty="0"/>
              <a:t>深</a:t>
            </a:r>
            <a:r>
              <a:rPr lang="en-US" altLang="zh-CN" sz="1400" dirty="0"/>
              <a:t>copy </a:t>
            </a:r>
            <a:r>
              <a:rPr lang="zh-CN" altLang="en-US" sz="1400" dirty="0"/>
              <a:t>浅</a:t>
            </a:r>
            <a:r>
              <a:rPr lang="en-US" altLang="zh-CN" sz="1400" dirty="0"/>
              <a:t>copy</a:t>
            </a:r>
          </a:p>
          <a:p>
            <a:pPr marL="0" indent="0">
              <a:buNone/>
            </a:pPr>
            <a:endParaRPr lang="en-US" altLang="zh-CN" sz="1400" dirty="0"/>
          </a:p>
          <a:p>
            <a:pPr marL="0" indent="0">
              <a:buNone/>
            </a:pPr>
            <a:endParaRPr lang="en-US" altLang="zh-CN" sz="1400" dirty="0"/>
          </a:p>
        </p:txBody>
      </p:sp>
    </p:spTree>
    <p:extLst>
      <p:ext uri="{BB962C8B-B14F-4D97-AF65-F5344CB8AC3E}">
        <p14:creationId xmlns:p14="http://schemas.microsoft.com/office/powerpoint/2010/main" val="174886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45C45F5-48F7-406A-8086-8A83C36026A5}"/>
              </a:ext>
            </a:extLst>
          </p:cNvPr>
          <p:cNvSpPr>
            <a:spLocks noGrp="1"/>
          </p:cNvSpPr>
          <p:nvPr>
            <p:ph idx="1"/>
          </p:nvPr>
        </p:nvSpPr>
        <p:spPr>
          <a:xfrm>
            <a:off x="1129613" y="2348880"/>
            <a:ext cx="10157354" cy="3679304"/>
          </a:xfrm>
        </p:spPr>
        <p:txBody>
          <a:bodyPr>
            <a:normAutofit/>
          </a:bodyPr>
          <a:lstStyle/>
          <a:p>
            <a:pPr marL="0" indent="0">
              <a:buNone/>
            </a:pPr>
            <a:endParaRPr lang="en-US" altLang="zh-CN" sz="1400" dirty="0"/>
          </a:p>
          <a:p>
            <a:pPr marL="0" indent="0">
              <a:buNone/>
            </a:pPr>
            <a:r>
              <a:rPr lang="en-US" altLang="zh-CN" sz="1400" dirty="0" err="1"/>
              <a:t>Jupyter</a:t>
            </a:r>
            <a:r>
              <a:rPr lang="en-US" altLang="zh-CN" sz="1400" dirty="0"/>
              <a:t> Notebook</a:t>
            </a:r>
            <a:r>
              <a:rPr lang="zh-CN" altLang="en-US" sz="1400" dirty="0"/>
              <a:t>（此前被称为 </a:t>
            </a:r>
            <a:r>
              <a:rPr lang="en-US" altLang="zh-CN" sz="1400" dirty="0" err="1"/>
              <a:t>IPython</a:t>
            </a:r>
            <a:r>
              <a:rPr lang="en-US" altLang="zh-CN" sz="1400" dirty="0"/>
              <a:t> notebook</a:t>
            </a:r>
            <a:r>
              <a:rPr lang="zh-CN" altLang="en-US" sz="1400" dirty="0"/>
              <a:t>）是一个交互式笔记本，支持运行 </a:t>
            </a:r>
            <a:r>
              <a:rPr lang="en-US" altLang="zh-CN" sz="1400" dirty="0"/>
              <a:t>40 </a:t>
            </a:r>
            <a:r>
              <a:rPr lang="zh-CN" altLang="en-US" sz="1400" dirty="0"/>
              <a:t>多种编程语言。在本文中，我们将介绍 </a:t>
            </a:r>
            <a:r>
              <a:rPr lang="en-US" altLang="zh-CN" sz="1400" dirty="0" err="1"/>
              <a:t>Jupyter</a:t>
            </a:r>
            <a:r>
              <a:rPr lang="en-US" altLang="zh-CN" sz="1400" dirty="0"/>
              <a:t> notebook </a:t>
            </a:r>
            <a:r>
              <a:rPr lang="zh-CN" altLang="en-US" sz="1400" dirty="0"/>
              <a:t>的主要特性，以及为什么对于希望编写漂亮的</a:t>
            </a:r>
            <a:r>
              <a:rPr lang="zh-CN" altLang="en-US" sz="1400" b="1" dirty="0">
                <a:solidFill>
                  <a:srgbClr val="C00000"/>
                </a:solidFill>
              </a:rPr>
              <a:t>交互式</a:t>
            </a:r>
            <a:r>
              <a:rPr lang="zh-CN" altLang="en-US" sz="1400" dirty="0"/>
              <a:t>文档的人来说是一个强大工具。</a:t>
            </a:r>
            <a:endParaRPr lang="en-US" altLang="zh-CN" sz="1400" dirty="0"/>
          </a:p>
          <a:p>
            <a:pPr marL="0" indent="0">
              <a:buNone/>
            </a:pPr>
            <a:r>
              <a:rPr lang="zh-CN" altLang="en-US" sz="1400" dirty="0"/>
              <a:t>作用：</a:t>
            </a:r>
            <a:r>
              <a:rPr lang="zh-CN" altLang="en-US" sz="1400" b="1" dirty="0"/>
              <a:t>编写交互式文档   </a:t>
            </a:r>
            <a:endParaRPr lang="en-US" altLang="zh-CN" sz="1400" b="1" dirty="0"/>
          </a:p>
          <a:p>
            <a:pPr marL="0" indent="0">
              <a:buNone/>
            </a:pPr>
            <a:r>
              <a:rPr lang="en-US" altLang="zh-CN" sz="1400" dirty="0"/>
              <a:t>pip3 install</a:t>
            </a:r>
            <a:r>
              <a:rPr lang="zh-CN" altLang="en-US" sz="1400" dirty="0"/>
              <a:t>：</a:t>
            </a:r>
            <a:endParaRPr lang="en-US" altLang="zh-CN" sz="1400" dirty="0"/>
          </a:p>
          <a:p>
            <a:pPr marL="0" indent="0">
              <a:buNone/>
            </a:pPr>
            <a:r>
              <a:rPr lang="zh-CN" altLang="zh-CN" sz="1400" b="1" dirty="0">
                <a:solidFill>
                  <a:srgbClr val="0070C0"/>
                </a:solidFill>
                <a:latin typeface="Arial Unicode MS"/>
              </a:rPr>
              <a:t>pip3 install --upgrade pip </a:t>
            </a:r>
            <a:endParaRPr lang="en-US" altLang="zh-CN" sz="1400" dirty="0"/>
          </a:p>
          <a:p>
            <a:pPr marL="0" indent="0">
              <a:buNone/>
            </a:pPr>
            <a:r>
              <a:rPr lang="zh-CN" altLang="zh-CN" sz="1400" b="1" dirty="0">
                <a:solidFill>
                  <a:srgbClr val="0070C0"/>
                </a:solidFill>
                <a:latin typeface="Arial Unicode MS"/>
                <a:ea typeface="Menlo"/>
              </a:rPr>
              <a:t>pip3 install jupyter</a:t>
            </a:r>
            <a:r>
              <a:rPr lang="zh-CN" altLang="zh-CN" sz="800" b="1" dirty="0">
                <a:solidFill>
                  <a:srgbClr val="0070C0"/>
                </a:solidFill>
              </a:rPr>
              <a:t> </a:t>
            </a:r>
            <a:endParaRPr lang="en-US" altLang="zh-CN" sz="800" b="1" dirty="0">
              <a:solidFill>
                <a:srgbClr val="0070C0"/>
              </a:solidFill>
            </a:endParaRPr>
          </a:p>
          <a:p>
            <a:pPr marL="0" indent="0">
              <a:buNone/>
            </a:pPr>
            <a:r>
              <a:rPr lang="zh-CN" altLang="en-US" sz="1400" dirty="0"/>
              <a:t>启动</a:t>
            </a:r>
            <a:r>
              <a:rPr lang="en-US" altLang="zh-CN" sz="1400" dirty="0" err="1"/>
              <a:t>Jupyter</a:t>
            </a:r>
            <a:r>
              <a:rPr lang="en-US" altLang="zh-CN" sz="1400" dirty="0"/>
              <a:t> </a:t>
            </a:r>
            <a:r>
              <a:rPr lang="zh-CN" altLang="en-US" sz="1400" dirty="0"/>
              <a:t>：</a:t>
            </a:r>
            <a:endParaRPr lang="en-US" altLang="zh-CN" sz="1400" dirty="0"/>
          </a:p>
          <a:p>
            <a:pPr marL="0" indent="0">
              <a:buNone/>
            </a:pPr>
            <a:r>
              <a:rPr lang="en-US" altLang="zh-CN" sz="1400" b="1" dirty="0" err="1">
                <a:solidFill>
                  <a:srgbClr val="0070C0"/>
                </a:solidFill>
                <a:latin typeface="Arial Unicode MS"/>
              </a:rPr>
              <a:t>jupyter</a:t>
            </a:r>
            <a:r>
              <a:rPr lang="en-US" altLang="zh-CN" sz="1400" b="1" dirty="0">
                <a:solidFill>
                  <a:srgbClr val="0070C0"/>
                </a:solidFill>
                <a:latin typeface="Arial Unicode MS"/>
              </a:rPr>
              <a:t> notebook</a:t>
            </a:r>
          </a:p>
        </p:txBody>
      </p:sp>
      <p:pic>
        <p:nvPicPr>
          <p:cNvPr id="5" name="图片 4">
            <a:extLst>
              <a:ext uri="{FF2B5EF4-FFF2-40B4-BE49-F238E27FC236}">
                <a16:creationId xmlns:a16="http://schemas.microsoft.com/office/drawing/2014/main" id="{C4E552BD-7192-44BA-9331-BB46B3F9F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9613" y="693405"/>
            <a:ext cx="4732628" cy="1539357"/>
          </a:xfrm>
          <a:prstGeom prst="rect">
            <a:avLst/>
          </a:prstGeom>
        </p:spPr>
      </p:pic>
      <p:sp>
        <p:nvSpPr>
          <p:cNvPr id="8" name="Rectangle 1">
            <a:extLst>
              <a:ext uri="{FF2B5EF4-FFF2-40B4-BE49-F238E27FC236}">
                <a16:creationId xmlns:a16="http://schemas.microsoft.com/office/drawing/2014/main" id="{45DF530D-5F10-4094-80B4-61CCB74DF8DE}"/>
              </a:ext>
            </a:extLst>
          </p:cNvPr>
          <p:cNvSpPr>
            <a:spLocks noChangeArrowheads="1"/>
          </p:cNvSpPr>
          <p:nvPr/>
        </p:nvSpPr>
        <p:spPr bwMode="auto">
          <a:xfrm>
            <a:off x="-232172" y="-246424"/>
            <a:ext cx="65" cy="9500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665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D64EF5EA-0725-4F14-9633-E911AAAB8526}"/>
              </a:ext>
            </a:extLst>
          </p:cNvPr>
          <p:cNvSpPr>
            <a:spLocks noChangeArrowheads="1"/>
          </p:cNvSpPr>
          <p:nvPr/>
        </p:nvSpPr>
        <p:spPr bwMode="auto">
          <a:xfrm>
            <a:off x="152400" y="-94024"/>
            <a:ext cx="65" cy="9500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665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2" name="Rectangle 5">
            <a:extLst>
              <a:ext uri="{FF2B5EF4-FFF2-40B4-BE49-F238E27FC236}">
                <a16:creationId xmlns:a16="http://schemas.microsoft.com/office/drawing/2014/main" id="{3047A9BD-BCB5-4019-AB41-9D0312EB3F86}"/>
              </a:ext>
            </a:extLst>
          </p:cNvPr>
          <p:cNvSpPr>
            <a:spLocks noChangeArrowheads="1"/>
          </p:cNvSpPr>
          <p:nvPr/>
        </p:nvSpPr>
        <p:spPr bwMode="auto">
          <a:xfrm>
            <a:off x="0" y="-246424"/>
            <a:ext cx="65" cy="9500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665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233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1C01549-6F61-41FC-9388-71B004326ECD}"/>
              </a:ext>
            </a:extLst>
          </p:cNvPr>
          <p:cNvPicPr>
            <a:picLocks noChangeAspect="1"/>
          </p:cNvPicPr>
          <p:nvPr/>
        </p:nvPicPr>
        <p:blipFill>
          <a:blip r:embed="rId2"/>
          <a:stretch>
            <a:fillRect/>
          </a:stretch>
        </p:blipFill>
        <p:spPr>
          <a:xfrm>
            <a:off x="1413892" y="1700808"/>
            <a:ext cx="9672300" cy="3600400"/>
          </a:xfrm>
          <a:prstGeom prst="rect">
            <a:avLst/>
          </a:prstGeom>
        </p:spPr>
      </p:pic>
      <p:sp>
        <p:nvSpPr>
          <p:cNvPr id="8" name="矩形 7">
            <a:extLst>
              <a:ext uri="{FF2B5EF4-FFF2-40B4-BE49-F238E27FC236}">
                <a16:creationId xmlns:a16="http://schemas.microsoft.com/office/drawing/2014/main" id="{691299EF-CC4A-425B-A97A-D567B94B97F5}"/>
              </a:ext>
            </a:extLst>
          </p:cNvPr>
          <p:cNvSpPr/>
          <p:nvPr/>
        </p:nvSpPr>
        <p:spPr>
          <a:xfrm>
            <a:off x="1341884" y="1124744"/>
            <a:ext cx="1005403" cy="338554"/>
          </a:xfrm>
          <a:prstGeom prst="rect">
            <a:avLst/>
          </a:prstGeom>
          <a:noFill/>
        </p:spPr>
        <p:txBody>
          <a:bodyPr wrap="square" lIns="91440" tIns="45720" rIns="91440" bIns="45720">
            <a:spAutoFit/>
          </a:bodyPr>
          <a:lstStyle/>
          <a:p>
            <a:pPr algn="ctr"/>
            <a:r>
              <a:rPr lang="zh-CN" altLang="en-US" sz="1600" dirty="0">
                <a:ln w="0"/>
                <a:effectLst>
                  <a:outerShdw blurRad="38100" dist="19050" dir="2700000" algn="tl" rotWithShape="0">
                    <a:schemeClr val="dk1">
                      <a:alpha val="40000"/>
                    </a:schemeClr>
                  </a:outerShdw>
                </a:effectLst>
              </a:rPr>
              <a:t>工作目录</a:t>
            </a:r>
            <a:endParaRPr lang="zh-CN" altLang="en-US" sz="1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092760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90BF33B-BB10-49A1-A3CE-488F3412590D}"/>
              </a:ext>
            </a:extLst>
          </p:cNvPr>
          <p:cNvSpPr>
            <a:spLocks noGrp="1"/>
          </p:cNvSpPr>
          <p:nvPr>
            <p:ph idx="1"/>
          </p:nvPr>
        </p:nvSpPr>
        <p:spPr>
          <a:xfrm>
            <a:off x="1015735" y="1052736"/>
            <a:ext cx="1304695" cy="432048"/>
          </a:xfrm>
        </p:spPr>
        <p:txBody>
          <a:bodyPr/>
          <a:lstStyle/>
          <a:p>
            <a:pPr marL="0" indent="0">
              <a:buNone/>
            </a:pPr>
            <a:r>
              <a:rPr lang="zh-CN" altLang="en-US" sz="1600" dirty="0">
                <a:ln w="0"/>
                <a:effectLst>
                  <a:outerShdw blurRad="38100" dist="19050" dir="2700000" algn="tl" rotWithShape="0">
                    <a:schemeClr val="dk1">
                      <a:alpha val="40000"/>
                    </a:schemeClr>
                  </a:outerShdw>
                </a:effectLst>
                <a:latin typeface="+mn-lt"/>
                <a:ea typeface="+mn-ea"/>
              </a:rPr>
              <a:t>主工作界面</a:t>
            </a:r>
            <a:endParaRPr lang="en-US" altLang="zh-CN" sz="1600" dirty="0">
              <a:ln w="0"/>
              <a:effectLst>
                <a:outerShdw blurRad="38100" dist="19050" dir="2700000" algn="tl" rotWithShape="0">
                  <a:schemeClr val="dk1">
                    <a:alpha val="40000"/>
                  </a:schemeClr>
                </a:outerShdw>
              </a:effectLst>
              <a:latin typeface="+mn-lt"/>
              <a:ea typeface="+mn-ea"/>
            </a:endParaRPr>
          </a:p>
          <a:p>
            <a:endParaRPr lang="zh-CN" altLang="en-US" dirty="0"/>
          </a:p>
        </p:txBody>
      </p:sp>
      <p:pic>
        <p:nvPicPr>
          <p:cNvPr id="4" name="图片 3">
            <a:extLst>
              <a:ext uri="{FF2B5EF4-FFF2-40B4-BE49-F238E27FC236}">
                <a16:creationId xmlns:a16="http://schemas.microsoft.com/office/drawing/2014/main" id="{5D05EB0C-03F0-4FAA-8578-4C39165C1010}"/>
              </a:ext>
            </a:extLst>
          </p:cNvPr>
          <p:cNvPicPr>
            <a:picLocks noChangeAspect="1"/>
          </p:cNvPicPr>
          <p:nvPr/>
        </p:nvPicPr>
        <p:blipFill>
          <a:blip r:embed="rId2"/>
          <a:stretch>
            <a:fillRect/>
          </a:stretch>
        </p:blipFill>
        <p:spPr>
          <a:xfrm>
            <a:off x="1178809" y="1988840"/>
            <a:ext cx="9831205" cy="3543300"/>
          </a:xfrm>
          <a:prstGeom prst="rect">
            <a:avLst/>
          </a:prstGeom>
        </p:spPr>
      </p:pic>
    </p:spTree>
    <p:extLst>
      <p:ext uri="{BB962C8B-B14F-4D97-AF65-F5344CB8AC3E}">
        <p14:creationId xmlns:p14="http://schemas.microsoft.com/office/powerpoint/2010/main" val="1531087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217CD-BC61-4EF8-BA3B-7C6D8265CA8B}"/>
              </a:ext>
            </a:extLst>
          </p:cNvPr>
          <p:cNvSpPr>
            <a:spLocks noGrp="1"/>
          </p:cNvSpPr>
          <p:nvPr>
            <p:ph type="title"/>
          </p:nvPr>
        </p:nvSpPr>
        <p:spPr>
          <a:xfrm>
            <a:off x="1117309" y="76200"/>
            <a:ext cx="10157354" cy="1397000"/>
          </a:xfrm>
        </p:spPr>
        <p:txBody>
          <a:bodyPr/>
          <a:lstStyle/>
          <a:p>
            <a:r>
              <a:rPr lang="en-US" altLang="zh-CN" dirty="0"/>
              <a:t>Python </a:t>
            </a:r>
            <a:r>
              <a:rPr lang="zh-CN" altLang="en-US" dirty="0"/>
              <a:t>应用场景</a:t>
            </a:r>
          </a:p>
        </p:txBody>
      </p:sp>
      <p:sp>
        <p:nvSpPr>
          <p:cNvPr id="6" name="内容占位符 5">
            <a:extLst>
              <a:ext uri="{FF2B5EF4-FFF2-40B4-BE49-F238E27FC236}">
                <a16:creationId xmlns:a16="http://schemas.microsoft.com/office/drawing/2014/main" id="{71CC7755-F1DF-4AB1-AB00-66D278148F36}"/>
              </a:ext>
            </a:extLst>
          </p:cNvPr>
          <p:cNvSpPr>
            <a:spLocks noGrp="1"/>
          </p:cNvSpPr>
          <p:nvPr>
            <p:ph idx="1"/>
          </p:nvPr>
        </p:nvSpPr>
        <p:spPr/>
        <p:txBody>
          <a:bodyPr/>
          <a:lstStyle/>
          <a:p>
            <a:endParaRPr lang="zh-CN" altLang="en-US" dirty="0"/>
          </a:p>
        </p:txBody>
      </p:sp>
      <p:sp>
        <p:nvSpPr>
          <p:cNvPr id="7" name="椭圆 6">
            <a:extLst>
              <a:ext uri="{FF2B5EF4-FFF2-40B4-BE49-F238E27FC236}">
                <a16:creationId xmlns:a16="http://schemas.microsoft.com/office/drawing/2014/main" id="{95F0DC41-EF9E-40F4-ADDF-95C2A5EB8102}"/>
              </a:ext>
            </a:extLst>
          </p:cNvPr>
          <p:cNvSpPr/>
          <p:nvPr/>
        </p:nvSpPr>
        <p:spPr>
          <a:xfrm>
            <a:off x="4965843" y="3477416"/>
            <a:ext cx="2016224" cy="94004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应用场景</a:t>
            </a:r>
          </a:p>
        </p:txBody>
      </p:sp>
      <p:sp>
        <p:nvSpPr>
          <p:cNvPr id="8" name="椭圆 7">
            <a:extLst>
              <a:ext uri="{FF2B5EF4-FFF2-40B4-BE49-F238E27FC236}">
                <a16:creationId xmlns:a16="http://schemas.microsoft.com/office/drawing/2014/main" id="{D9E1B288-9DBD-4B16-B646-40162CDEE3C5}"/>
              </a:ext>
            </a:extLst>
          </p:cNvPr>
          <p:cNvSpPr/>
          <p:nvPr/>
        </p:nvSpPr>
        <p:spPr>
          <a:xfrm>
            <a:off x="2710036" y="2837910"/>
            <a:ext cx="1368152" cy="59109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Web </a:t>
            </a:r>
            <a:r>
              <a:rPr lang="zh-CN" altLang="en-US" sz="1200" dirty="0"/>
              <a:t>爬虫</a:t>
            </a:r>
          </a:p>
        </p:txBody>
      </p:sp>
      <p:sp>
        <p:nvSpPr>
          <p:cNvPr id="9" name="椭圆 8">
            <a:extLst>
              <a:ext uri="{FF2B5EF4-FFF2-40B4-BE49-F238E27FC236}">
                <a16:creationId xmlns:a16="http://schemas.microsoft.com/office/drawing/2014/main" id="{96D79943-7B79-4B17-B1E5-04DF39913319}"/>
              </a:ext>
            </a:extLst>
          </p:cNvPr>
          <p:cNvSpPr/>
          <p:nvPr/>
        </p:nvSpPr>
        <p:spPr>
          <a:xfrm>
            <a:off x="6706480" y="2379823"/>
            <a:ext cx="1224136" cy="65543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数据科学</a:t>
            </a:r>
          </a:p>
        </p:txBody>
      </p:sp>
      <p:sp>
        <p:nvSpPr>
          <p:cNvPr id="10" name="椭圆 9">
            <a:extLst>
              <a:ext uri="{FF2B5EF4-FFF2-40B4-BE49-F238E27FC236}">
                <a16:creationId xmlns:a16="http://schemas.microsoft.com/office/drawing/2014/main" id="{A4F9571B-1075-4B66-A16C-6B3EB241D6C3}"/>
              </a:ext>
            </a:extLst>
          </p:cNvPr>
          <p:cNvSpPr/>
          <p:nvPr/>
        </p:nvSpPr>
        <p:spPr>
          <a:xfrm>
            <a:off x="2841823" y="4618421"/>
            <a:ext cx="1800200" cy="59109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游戏服务端开发</a:t>
            </a:r>
          </a:p>
        </p:txBody>
      </p:sp>
      <p:sp>
        <p:nvSpPr>
          <p:cNvPr id="11" name="椭圆 10">
            <a:extLst>
              <a:ext uri="{FF2B5EF4-FFF2-40B4-BE49-F238E27FC236}">
                <a16:creationId xmlns:a16="http://schemas.microsoft.com/office/drawing/2014/main" id="{BE6B2314-D66F-4B2D-8239-FC4BE0CE02FB}"/>
              </a:ext>
            </a:extLst>
          </p:cNvPr>
          <p:cNvSpPr/>
          <p:nvPr/>
        </p:nvSpPr>
        <p:spPr>
          <a:xfrm>
            <a:off x="6585892" y="4600144"/>
            <a:ext cx="1465312" cy="59109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自动化运维</a:t>
            </a:r>
          </a:p>
        </p:txBody>
      </p:sp>
      <p:sp>
        <p:nvSpPr>
          <p:cNvPr id="13" name="椭圆 12">
            <a:extLst>
              <a:ext uri="{FF2B5EF4-FFF2-40B4-BE49-F238E27FC236}">
                <a16:creationId xmlns:a16="http://schemas.microsoft.com/office/drawing/2014/main" id="{F4BED3AD-54D8-4E45-8CE8-0B96A5107F95}"/>
              </a:ext>
            </a:extLst>
          </p:cNvPr>
          <p:cNvSpPr/>
          <p:nvPr/>
        </p:nvSpPr>
        <p:spPr>
          <a:xfrm>
            <a:off x="7822604" y="3429000"/>
            <a:ext cx="1656185" cy="591089"/>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Web</a:t>
            </a:r>
            <a:r>
              <a:rPr lang="zh-CN" altLang="en-US" sz="1200" dirty="0"/>
              <a:t>应用开发</a:t>
            </a:r>
          </a:p>
        </p:txBody>
      </p:sp>
      <p:sp>
        <p:nvSpPr>
          <p:cNvPr id="3" name="椭圆 2">
            <a:extLst>
              <a:ext uri="{FF2B5EF4-FFF2-40B4-BE49-F238E27FC236}">
                <a16:creationId xmlns:a16="http://schemas.microsoft.com/office/drawing/2014/main" id="{0562AB1A-2CF2-4D20-9358-FB9C62E456E2}"/>
              </a:ext>
            </a:extLst>
          </p:cNvPr>
          <p:cNvSpPr/>
          <p:nvPr/>
        </p:nvSpPr>
        <p:spPr>
          <a:xfrm>
            <a:off x="4642023" y="2071638"/>
            <a:ext cx="1388976" cy="59109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人工智能</a:t>
            </a:r>
          </a:p>
        </p:txBody>
      </p:sp>
    </p:spTree>
    <p:extLst>
      <p:ext uri="{BB962C8B-B14F-4D97-AF65-F5344CB8AC3E}">
        <p14:creationId xmlns:p14="http://schemas.microsoft.com/office/powerpoint/2010/main" val="3073806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6647DEA0-89C7-4240-ADDF-6634C2B92351}"/>
              </a:ext>
            </a:extLst>
          </p:cNvPr>
          <p:cNvGraphicFramePr>
            <a:graphicFrameLocks noGrp="1"/>
          </p:cNvGraphicFramePr>
          <p:nvPr>
            <p:extLst>
              <p:ext uri="{D42A27DB-BD31-4B8C-83A1-F6EECF244321}">
                <p14:modId xmlns:p14="http://schemas.microsoft.com/office/powerpoint/2010/main" val="1799256664"/>
              </p:ext>
            </p:extLst>
          </p:nvPr>
        </p:nvGraphicFramePr>
        <p:xfrm>
          <a:off x="1485900" y="1371600"/>
          <a:ext cx="8845964" cy="4114800"/>
        </p:xfrm>
        <a:graphic>
          <a:graphicData uri="http://schemas.openxmlformats.org/drawingml/2006/table">
            <a:tbl>
              <a:tblPr firstRow="1" bandRow="1">
                <a:tableStyleId>{BDBED569-4797-4DF1-A0F4-6AAB3CD982D8}</a:tableStyleId>
              </a:tblPr>
              <a:tblGrid>
                <a:gridCol w="3351888">
                  <a:extLst>
                    <a:ext uri="{9D8B030D-6E8A-4147-A177-3AD203B41FA5}">
                      <a16:colId xmlns:a16="http://schemas.microsoft.com/office/drawing/2014/main" val="218596387"/>
                    </a:ext>
                  </a:extLst>
                </a:gridCol>
                <a:gridCol w="5494076">
                  <a:extLst>
                    <a:ext uri="{9D8B030D-6E8A-4147-A177-3AD203B41FA5}">
                      <a16:colId xmlns:a16="http://schemas.microsoft.com/office/drawing/2014/main" val="2693263083"/>
                    </a:ext>
                  </a:extLst>
                </a:gridCol>
              </a:tblGrid>
              <a:tr h="0">
                <a:tc>
                  <a:txBody>
                    <a:bodyPr/>
                    <a:lstStyle/>
                    <a:p>
                      <a:r>
                        <a:rPr lang="zh-CN" altLang="en-US" b="1" dirty="0">
                          <a:solidFill>
                            <a:srgbClr val="00B0F0"/>
                          </a:solidFill>
                        </a:rPr>
                        <a:t>工具栏标签</a:t>
                      </a:r>
                    </a:p>
                  </a:txBody>
                  <a:tcPr/>
                </a:tc>
                <a:tc>
                  <a:txBody>
                    <a:bodyPr/>
                    <a:lstStyle/>
                    <a:p>
                      <a:r>
                        <a:rPr lang="zh-CN" altLang="en-US" b="1" dirty="0">
                          <a:solidFill>
                            <a:srgbClr val="00B0F0"/>
                          </a:solidFill>
                        </a:rPr>
                        <a:t>工具栏包含内容</a:t>
                      </a:r>
                    </a:p>
                  </a:txBody>
                  <a:tcPr/>
                </a:tc>
                <a:extLst>
                  <a:ext uri="{0D108BD9-81ED-4DB2-BD59-A6C34878D82A}">
                    <a16:rowId xmlns:a16="http://schemas.microsoft.com/office/drawing/2014/main" val="117575911"/>
                  </a:ext>
                </a:extLst>
              </a:tr>
              <a:tr h="370840">
                <a:tc>
                  <a:txBody>
                    <a:bodyPr/>
                    <a:lstStyle/>
                    <a:p>
                      <a:r>
                        <a:rPr lang="en-US" altLang="zh-CN" sz="1400" b="1" dirty="0"/>
                        <a:t>File</a:t>
                      </a:r>
                      <a:endParaRPr lang="zh-CN" altLang="en-US" sz="1400" dirty="0"/>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zh-CN" sz="1400" dirty="0"/>
                        <a:t>New Notebook</a:t>
                      </a:r>
                      <a:r>
                        <a:rPr lang="zh-CN" altLang="en-US" sz="1400" dirty="0"/>
                        <a:t>打开新笔记 </a:t>
                      </a:r>
                      <a:r>
                        <a:rPr lang="en-US" altLang="zh-CN" sz="1400" dirty="0"/>
                        <a:t>Checkpoint</a:t>
                      </a:r>
                      <a:r>
                        <a:rPr lang="zh-CN" altLang="en-US" sz="1400" dirty="0"/>
                        <a:t>（记录点，类比不同版本） </a:t>
                      </a:r>
                      <a:r>
                        <a:rPr lang="en-US" altLang="zh-CN" sz="1400" dirty="0"/>
                        <a:t>Revert to Checkpoint</a:t>
                      </a:r>
                      <a:r>
                        <a:rPr lang="zh-CN" altLang="en-US" sz="1400" dirty="0"/>
                        <a:t>返回到某一个记录点 </a:t>
                      </a:r>
                      <a:r>
                        <a:rPr lang="en-US" altLang="zh-CN" sz="1400" dirty="0"/>
                        <a:t>Download as: </a:t>
                      </a:r>
                      <a:r>
                        <a:rPr lang="en-US" altLang="zh-CN" sz="1400" dirty="0" err="1"/>
                        <a:t>ipynb</a:t>
                      </a:r>
                      <a:r>
                        <a:rPr lang="zh-CN" altLang="en-US" sz="1400" dirty="0"/>
                        <a:t>、</a:t>
                      </a:r>
                      <a:r>
                        <a:rPr lang="en-US" altLang="zh-CN" sz="1400" dirty="0" err="1"/>
                        <a:t>py</a:t>
                      </a:r>
                      <a:r>
                        <a:rPr lang="zh-CN" altLang="en-US" sz="1400" dirty="0"/>
                        <a:t>、</a:t>
                      </a:r>
                      <a:r>
                        <a:rPr lang="en-US" altLang="zh-CN" sz="1400" dirty="0"/>
                        <a:t>md</a:t>
                      </a:r>
                      <a:r>
                        <a:rPr lang="zh-CN" altLang="en-US" sz="1400" dirty="0"/>
                        <a:t>、</a:t>
                      </a:r>
                      <a:r>
                        <a:rPr lang="en-US" altLang="zh-CN" sz="1400" dirty="0"/>
                        <a:t>html</a:t>
                      </a:r>
                      <a:r>
                        <a:rPr lang="zh-CN" altLang="en-US" sz="1400" dirty="0"/>
                        <a:t>、</a:t>
                      </a:r>
                      <a:r>
                        <a:rPr lang="en-US" altLang="zh-CN" sz="1400" dirty="0"/>
                        <a:t>pdf</a:t>
                      </a:r>
                    </a:p>
                    <a:p>
                      <a:endParaRPr lang="zh-CN" altLang="en-US" sz="1400" dirty="0"/>
                    </a:p>
                  </a:txBody>
                  <a:tcPr/>
                </a:tc>
                <a:extLst>
                  <a:ext uri="{0D108BD9-81ED-4DB2-BD59-A6C34878D82A}">
                    <a16:rowId xmlns:a16="http://schemas.microsoft.com/office/drawing/2014/main" val="3012736300"/>
                  </a:ext>
                </a:extLst>
              </a:tr>
              <a:tr h="370840">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zh-CN" sz="1400" b="1" dirty="0"/>
                        <a:t>Edit</a:t>
                      </a:r>
                      <a:r>
                        <a:rPr lang="zh-CN" altLang="en-US" sz="1400" b="1" dirty="0"/>
                        <a:t>：</a:t>
                      </a:r>
                    </a:p>
                    <a:p>
                      <a:endParaRPr lang="zh-CN" altLang="en-US" sz="1400" dirty="0"/>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zh-CN" altLang="en-US" sz="1400" dirty="0"/>
                        <a:t>包括复制、粘贴、删除、合并、移动等</a:t>
                      </a:r>
                      <a:r>
                        <a:rPr lang="en-US" altLang="zh-CN" sz="1400" dirty="0"/>
                        <a:t>cell</a:t>
                      </a:r>
                      <a:r>
                        <a:rPr lang="zh-CN" altLang="en-US" sz="1400" dirty="0"/>
                        <a:t>区域的操作</a:t>
                      </a:r>
                    </a:p>
                    <a:p>
                      <a:endParaRPr lang="zh-CN" altLang="en-US" sz="1400" dirty="0"/>
                    </a:p>
                  </a:txBody>
                  <a:tcPr/>
                </a:tc>
                <a:extLst>
                  <a:ext uri="{0D108BD9-81ED-4DB2-BD59-A6C34878D82A}">
                    <a16:rowId xmlns:a16="http://schemas.microsoft.com/office/drawing/2014/main" val="1160823675"/>
                  </a:ext>
                </a:extLst>
              </a:tr>
              <a:tr h="370840">
                <a:tc>
                  <a:txBody>
                    <a:bodyPr/>
                    <a:lstStyle/>
                    <a:p>
                      <a:r>
                        <a:rPr lang="en-US" altLang="zh-CN" sz="1400" b="1" dirty="0"/>
                        <a:t>View</a:t>
                      </a:r>
                      <a:endParaRPr lang="zh-CN" altLang="en-US" sz="1400" dirty="0"/>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zh-CN" sz="1400" dirty="0"/>
                        <a:t>Toggle Header</a:t>
                      </a:r>
                      <a:r>
                        <a:rPr lang="zh-CN" altLang="en-US" sz="1400" dirty="0"/>
                        <a:t>是否显示头部信息，包括文件名和上次保存时间 </a:t>
                      </a:r>
                      <a:r>
                        <a:rPr lang="en-US" altLang="zh-CN" sz="1400" dirty="0"/>
                        <a:t>Toggle </a:t>
                      </a:r>
                      <a:r>
                        <a:rPr lang="en-US" altLang="zh-CN" sz="1400" dirty="0" err="1"/>
                        <a:t>ToolBar</a:t>
                      </a:r>
                      <a:r>
                        <a:rPr lang="zh-CN" altLang="en-US" sz="1400" dirty="0"/>
                        <a:t>是否显示工具栏 </a:t>
                      </a:r>
                      <a:r>
                        <a:rPr lang="en-US" altLang="zh-CN" sz="1400" dirty="0"/>
                        <a:t>Cell </a:t>
                      </a:r>
                      <a:r>
                        <a:rPr lang="en-US" altLang="zh-CN" sz="1400" dirty="0" err="1"/>
                        <a:t>ToolBar</a:t>
                      </a:r>
                      <a:endParaRPr lang="en-US" altLang="zh-CN" sz="1400" dirty="0"/>
                    </a:p>
                    <a:p>
                      <a:endParaRPr lang="zh-CN" altLang="en-US" sz="1400" dirty="0"/>
                    </a:p>
                  </a:txBody>
                  <a:tcPr/>
                </a:tc>
                <a:extLst>
                  <a:ext uri="{0D108BD9-81ED-4DB2-BD59-A6C34878D82A}">
                    <a16:rowId xmlns:a16="http://schemas.microsoft.com/office/drawing/2014/main" val="624471035"/>
                  </a:ext>
                </a:extLst>
              </a:tr>
              <a:tr h="370840">
                <a:tc>
                  <a:txBody>
                    <a:bodyPr/>
                    <a:lstStyle/>
                    <a:p>
                      <a:r>
                        <a:rPr lang="en-US" altLang="zh-CN" sz="1400" b="1" dirty="0"/>
                        <a:t>Insert</a:t>
                      </a:r>
                      <a:endParaRPr lang="zh-CN" altLang="en-US" sz="1400" dirty="0"/>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zh-CN" sz="1400" dirty="0"/>
                        <a:t>Insert Cell Above</a:t>
                      </a:r>
                      <a:r>
                        <a:rPr lang="zh-CN" altLang="en-US" sz="1400" dirty="0"/>
                        <a:t>上方插入一个</a:t>
                      </a:r>
                      <a:r>
                        <a:rPr lang="en-US" altLang="zh-CN" sz="1400" dirty="0"/>
                        <a:t>cell</a:t>
                      </a:r>
                      <a:r>
                        <a:rPr lang="zh-CN" altLang="en-US" sz="1400" dirty="0"/>
                        <a:t>区域 </a:t>
                      </a:r>
                      <a:r>
                        <a:rPr lang="en-US" altLang="zh-CN" sz="1400" dirty="0"/>
                        <a:t>Insert Cell Below </a:t>
                      </a:r>
                      <a:r>
                        <a:rPr lang="zh-CN" altLang="en-US" sz="1400" dirty="0"/>
                        <a:t>下方插入一个</a:t>
                      </a:r>
                      <a:r>
                        <a:rPr lang="en-US" altLang="zh-CN" sz="1400" dirty="0"/>
                        <a:t>cell</a:t>
                      </a:r>
                      <a:r>
                        <a:rPr lang="zh-CN" altLang="en-US" sz="1400" dirty="0"/>
                        <a:t>区域</a:t>
                      </a:r>
                    </a:p>
                    <a:p>
                      <a:endParaRPr lang="zh-CN" altLang="en-US" sz="1400" dirty="0"/>
                    </a:p>
                  </a:txBody>
                  <a:tcPr/>
                </a:tc>
                <a:extLst>
                  <a:ext uri="{0D108BD9-81ED-4DB2-BD59-A6C34878D82A}">
                    <a16:rowId xmlns:a16="http://schemas.microsoft.com/office/drawing/2014/main" val="3420493844"/>
                  </a:ext>
                </a:extLst>
              </a:tr>
              <a:tr h="370840">
                <a:tc>
                  <a:txBody>
                    <a:bodyPr/>
                    <a:lstStyle/>
                    <a:p>
                      <a:r>
                        <a:rPr lang="en-US" altLang="zh-CN" sz="1400" b="1" dirty="0"/>
                        <a:t>Kernel</a:t>
                      </a:r>
                      <a:endParaRPr lang="zh-CN" altLang="en-US" sz="1400" dirty="0"/>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zh-CN" sz="1400" dirty="0"/>
                        <a:t>Restart</a:t>
                      </a:r>
                      <a:r>
                        <a:rPr lang="zh-CN" altLang="en-US" sz="1400" dirty="0"/>
                        <a:t>和</a:t>
                      </a:r>
                      <a:r>
                        <a:rPr lang="en-US" altLang="zh-CN" sz="1400" dirty="0"/>
                        <a:t>Reconnect</a:t>
                      </a:r>
                      <a:r>
                        <a:rPr lang="zh-CN" altLang="en-US" sz="1400" dirty="0"/>
                        <a:t>相关 </a:t>
                      </a:r>
                      <a:r>
                        <a:rPr lang="en-US" altLang="zh-CN" sz="1400" dirty="0"/>
                        <a:t>Change Kernel</a:t>
                      </a:r>
                      <a:r>
                        <a:rPr lang="zh-CN" altLang="en-US" sz="1400" dirty="0"/>
                        <a:t>：换</a:t>
                      </a:r>
                      <a:r>
                        <a:rPr lang="en-US" altLang="zh-CN" sz="1400" dirty="0"/>
                        <a:t>Python</a:t>
                      </a:r>
                      <a:r>
                        <a:rPr lang="zh-CN" altLang="en-US" sz="1400" dirty="0"/>
                        <a:t>环境 </a:t>
                      </a:r>
                      <a:r>
                        <a:rPr lang="en-US" altLang="zh-CN" sz="1400" dirty="0"/>
                        <a:t>Help</a:t>
                      </a:r>
                      <a:r>
                        <a:rPr lang="zh-CN" altLang="en-US" sz="1400" dirty="0"/>
                        <a:t>：一些教程链接</a:t>
                      </a:r>
                    </a:p>
                    <a:p>
                      <a:endParaRPr lang="zh-CN" altLang="en-US" sz="1400" dirty="0"/>
                    </a:p>
                  </a:txBody>
                  <a:tcPr/>
                </a:tc>
                <a:extLst>
                  <a:ext uri="{0D108BD9-81ED-4DB2-BD59-A6C34878D82A}">
                    <a16:rowId xmlns:a16="http://schemas.microsoft.com/office/drawing/2014/main" val="343582783"/>
                  </a:ext>
                </a:extLst>
              </a:tr>
            </a:tbl>
          </a:graphicData>
        </a:graphic>
      </p:graphicFrame>
    </p:spTree>
    <p:extLst>
      <p:ext uri="{BB962C8B-B14F-4D97-AF65-F5344CB8AC3E}">
        <p14:creationId xmlns:p14="http://schemas.microsoft.com/office/powerpoint/2010/main" val="4025120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9B5A708-0DA5-4F96-8FC1-C5E2265CF62C}"/>
              </a:ext>
            </a:extLst>
          </p:cNvPr>
          <p:cNvSpPr>
            <a:spLocks noGrp="1"/>
          </p:cNvSpPr>
          <p:nvPr>
            <p:ph idx="1"/>
          </p:nvPr>
        </p:nvSpPr>
        <p:spPr>
          <a:xfrm>
            <a:off x="1117309" y="548680"/>
            <a:ext cx="10157354" cy="5623520"/>
          </a:xfrm>
        </p:spPr>
        <p:txBody>
          <a:bodyPr>
            <a:normAutofit lnSpcReduction="10000"/>
          </a:bodyPr>
          <a:lstStyle/>
          <a:p>
            <a:r>
              <a:rPr lang="en-US" altLang="zh-CN" sz="1600" b="1" dirty="0" err="1"/>
              <a:t>MarkDown</a:t>
            </a:r>
            <a:r>
              <a:rPr lang="en-US" altLang="zh-CN" sz="1600" b="1" dirty="0"/>
              <a:t> </a:t>
            </a:r>
            <a:r>
              <a:rPr lang="zh-CN" altLang="en-US" sz="1600" b="1" dirty="0"/>
              <a:t>简单语法及使用</a:t>
            </a:r>
            <a:endParaRPr lang="en-US" altLang="zh-CN" sz="1600" b="1" dirty="0"/>
          </a:p>
          <a:p>
            <a:r>
              <a:rPr lang="en-US" altLang="zh-CN" sz="1400" dirty="0"/>
              <a:t>1.</a:t>
            </a:r>
            <a:r>
              <a:rPr lang="zh-CN" altLang="en-US" sz="1400" dirty="0"/>
              <a:t>标题</a:t>
            </a:r>
            <a:endParaRPr lang="en-US" altLang="zh-CN" sz="1400" dirty="0"/>
          </a:p>
          <a:p>
            <a:r>
              <a:rPr lang="en-US" altLang="zh-CN" sz="1400" dirty="0"/>
              <a:t># </a:t>
            </a:r>
            <a:r>
              <a:rPr lang="zh-CN" altLang="en-US" sz="1400" dirty="0"/>
              <a:t>后面保持空格  </a:t>
            </a:r>
            <a:r>
              <a:rPr lang="en-US" altLang="zh-CN" sz="1400" dirty="0"/>
              <a:t>[</a:t>
            </a:r>
            <a:r>
              <a:rPr lang="zh-CN" altLang="en-US" sz="1400" dirty="0"/>
              <a:t> </a:t>
            </a:r>
            <a:r>
              <a:rPr lang="en-US" altLang="zh-CN" sz="1400" dirty="0"/>
              <a:t># </a:t>
            </a:r>
            <a:r>
              <a:rPr lang="zh-CN" altLang="en-US" sz="1400" dirty="0"/>
              <a:t>个数</a:t>
            </a:r>
            <a:r>
              <a:rPr lang="en-US" altLang="zh-CN" sz="1400" dirty="0"/>
              <a:t>&lt;= 6 ]</a:t>
            </a:r>
          </a:p>
          <a:p>
            <a:r>
              <a:rPr lang="zh-CN" altLang="en-US" sz="1400" dirty="0"/>
              <a:t>语法：</a:t>
            </a:r>
            <a:endParaRPr lang="en-US" altLang="zh-CN" sz="1400" dirty="0"/>
          </a:p>
          <a:p>
            <a:pPr marL="0" indent="0">
              <a:buNone/>
            </a:pPr>
            <a:r>
              <a:rPr lang="en-US" altLang="zh-CN" sz="1400" dirty="0"/>
              <a:t>       # h1</a:t>
            </a:r>
          </a:p>
          <a:p>
            <a:pPr marL="0" indent="0">
              <a:buNone/>
            </a:pPr>
            <a:r>
              <a:rPr lang="en-US" altLang="zh-CN" sz="1400" dirty="0"/>
              <a:t>       ## h2</a:t>
            </a:r>
          </a:p>
          <a:p>
            <a:pPr marL="0" indent="0">
              <a:buNone/>
            </a:pPr>
            <a:r>
              <a:rPr lang="en-US" altLang="zh-CN" sz="1400" dirty="0"/>
              <a:t>       ### h3</a:t>
            </a:r>
          </a:p>
          <a:p>
            <a:r>
              <a:rPr lang="en-US" altLang="zh-CN" sz="1400" dirty="0"/>
              <a:t>2. Toc </a:t>
            </a:r>
            <a:r>
              <a:rPr lang="zh-CN" altLang="en-US" sz="1400" dirty="0"/>
              <a:t>根据标题生成目录，兼容性一般</a:t>
            </a:r>
            <a:endParaRPr lang="en-US" altLang="zh-CN" sz="1400" dirty="0"/>
          </a:p>
          <a:p>
            <a:r>
              <a:rPr lang="zh-CN" altLang="en-US" sz="1400" dirty="0"/>
              <a:t>语法：</a:t>
            </a:r>
            <a:endParaRPr lang="en-US" altLang="zh-CN" sz="1400" dirty="0"/>
          </a:p>
          <a:p>
            <a:pPr marL="0" indent="0">
              <a:buNone/>
            </a:pPr>
            <a:r>
              <a:rPr lang="en-US" altLang="zh-CN" sz="1400" dirty="0"/>
              <a:t>        </a:t>
            </a:r>
            <a:r>
              <a:rPr lang="zh-CN" altLang="zh-CN" sz="1400" dirty="0"/>
              <a:t>[TOC] </a:t>
            </a:r>
            <a:endParaRPr lang="en-US" altLang="zh-CN" sz="1400" dirty="0"/>
          </a:p>
          <a:p>
            <a:r>
              <a:rPr lang="en-US" altLang="zh-CN" sz="1400" dirty="0"/>
              <a:t>3. </a:t>
            </a:r>
            <a:r>
              <a:rPr lang="zh-CN" altLang="en-US" sz="1400" dirty="0"/>
              <a:t>行内标记  用 </a:t>
            </a:r>
            <a:r>
              <a:rPr lang="en-US" altLang="zh-CN" sz="1400" dirty="0"/>
              <a:t>` </a:t>
            </a:r>
            <a:r>
              <a:rPr lang="zh-CN" altLang="en-US" sz="1400" dirty="0"/>
              <a:t>标记代码块将变成一行</a:t>
            </a:r>
            <a:endParaRPr lang="en-US" altLang="zh-CN" sz="1400" dirty="0"/>
          </a:p>
          <a:p>
            <a:r>
              <a:rPr lang="zh-CN" altLang="en-US" sz="1400" dirty="0"/>
              <a:t>语法： </a:t>
            </a:r>
            <a:endParaRPr lang="en-US" altLang="zh-CN" sz="1400" dirty="0"/>
          </a:p>
          <a:p>
            <a:pPr marL="0" indent="0">
              <a:buNone/>
            </a:pPr>
            <a:r>
              <a:rPr lang="en-US" altLang="zh-CN" sz="1400" dirty="0"/>
              <a:t>       </a:t>
            </a:r>
            <a:r>
              <a:rPr lang="zh-CN" altLang="zh-CN" sz="1400" dirty="0"/>
              <a:t>标记之外</a:t>
            </a:r>
            <a:r>
              <a:rPr lang="zh-CN" altLang="zh-CN" sz="1400" dirty="0">
                <a:solidFill>
                  <a:srgbClr val="98C379"/>
                </a:solidFill>
                <a:latin typeface="Arial Unicode MS"/>
                <a:ea typeface="Menlo"/>
              </a:rPr>
              <a:t>`hello world`</a:t>
            </a:r>
            <a:r>
              <a:rPr lang="zh-CN" altLang="zh-CN" sz="1400" dirty="0"/>
              <a:t>标记之外 </a:t>
            </a:r>
          </a:p>
          <a:p>
            <a:pPr marL="0" indent="0">
              <a:buNone/>
            </a:pPr>
            <a:endParaRPr lang="en-US" altLang="zh-CN" sz="1400" dirty="0"/>
          </a:p>
          <a:p>
            <a:endParaRPr lang="zh-CN" altLang="en-US" sz="1400" dirty="0"/>
          </a:p>
          <a:p>
            <a:endParaRPr lang="zh-CN" altLang="en-US" sz="1600" b="1" dirty="0"/>
          </a:p>
        </p:txBody>
      </p:sp>
      <p:sp>
        <p:nvSpPr>
          <p:cNvPr id="7" name="Rectangle 4">
            <a:extLst>
              <a:ext uri="{FF2B5EF4-FFF2-40B4-BE49-F238E27FC236}">
                <a16:creationId xmlns:a16="http://schemas.microsoft.com/office/drawing/2014/main" id="{43654A5E-A7E6-46D5-BA37-DD4D55915E54}"/>
              </a:ext>
            </a:extLst>
          </p:cNvPr>
          <p:cNvSpPr>
            <a:spLocks noChangeArrowheads="1"/>
          </p:cNvSpPr>
          <p:nvPr/>
        </p:nvSpPr>
        <p:spPr bwMode="auto">
          <a:xfrm>
            <a:off x="0" y="26000"/>
            <a:ext cx="65" cy="405199"/>
          </a:xfrm>
          <a:prstGeom prst="rect">
            <a:avLst/>
          </a:prstGeom>
          <a:solidFill>
            <a:srgbClr val="282C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26960" numCol="1" anchor="ctr" anchorCtr="0" compatLnSpc="1">
            <a:prstTxWarp prst="textNoShape">
              <a:avLst/>
            </a:prstTxWarp>
            <a:spAutoFit/>
          </a:bodyPr>
          <a:lstStyle/>
          <a:p>
            <a:pPr marL="0" marR="0" lvl="0" indent="0" algn="l" defTabSz="914400" rtl="0" eaLnBrk="0" fontAlgn="ctr"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20806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1DA9554-F2FC-49F5-87E6-053EFF6C0517}"/>
              </a:ext>
            </a:extLst>
          </p:cNvPr>
          <p:cNvSpPr>
            <a:spLocks noGrp="1"/>
          </p:cNvSpPr>
          <p:nvPr>
            <p:ph idx="1"/>
          </p:nvPr>
        </p:nvSpPr>
        <p:spPr>
          <a:xfrm>
            <a:off x="1117309" y="548680"/>
            <a:ext cx="10157354" cy="5623520"/>
          </a:xfrm>
        </p:spPr>
        <p:txBody>
          <a:bodyPr>
            <a:normAutofit/>
          </a:bodyPr>
          <a:lstStyle/>
          <a:p>
            <a:pPr fontAlgn="base">
              <a:spcAft>
                <a:spcPct val="0"/>
              </a:spcAft>
            </a:pPr>
            <a:r>
              <a:rPr lang="en-US" altLang="zh-CN" sz="1400" dirty="0"/>
              <a:t>4. </a:t>
            </a:r>
            <a:r>
              <a:rPr lang="zh-CN" altLang="en-US" sz="1400" dirty="0"/>
              <a:t>列表  </a:t>
            </a:r>
            <a:r>
              <a:rPr lang="zh-CN" altLang="zh-CN" sz="1400" dirty="0"/>
              <a:t>Markdown 支持有序列表和无序列表</a:t>
            </a:r>
            <a:r>
              <a:rPr lang="zh-CN" altLang="en-US" sz="1400" dirty="0"/>
              <a:t>，</a:t>
            </a:r>
            <a:r>
              <a:rPr lang="zh-CN" altLang="zh-CN" sz="1400" dirty="0"/>
              <a:t>无序列表使用-、+和*作为列表标记</a:t>
            </a:r>
            <a:r>
              <a:rPr lang="en-US" altLang="zh-CN" sz="1400" dirty="0"/>
              <a:t>.</a:t>
            </a:r>
          </a:p>
          <a:p>
            <a:pPr fontAlgn="base">
              <a:spcAft>
                <a:spcPct val="0"/>
              </a:spcAft>
            </a:pPr>
            <a:r>
              <a:rPr lang="zh-CN" altLang="en-US" sz="1400" dirty="0"/>
              <a:t>语法：</a:t>
            </a:r>
            <a:endParaRPr lang="en-US" altLang="zh-CN" sz="1400" dirty="0"/>
          </a:p>
          <a:p>
            <a:pPr fontAlgn="base">
              <a:spcAft>
                <a:spcPct val="0"/>
              </a:spcAft>
            </a:pPr>
            <a:endParaRPr lang="en-US" altLang="zh-CN" sz="1400" dirty="0"/>
          </a:p>
          <a:p>
            <a:pPr fontAlgn="base">
              <a:spcAft>
                <a:spcPct val="0"/>
              </a:spcAft>
            </a:pPr>
            <a:endParaRPr lang="en-US" altLang="zh-CN" sz="1400" dirty="0"/>
          </a:p>
          <a:p>
            <a:pPr fontAlgn="base">
              <a:spcAft>
                <a:spcPct val="0"/>
              </a:spcAft>
            </a:pPr>
            <a:endParaRPr lang="en-US" altLang="zh-CN" sz="1400" dirty="0"/>
          </a:p>
          <a:p>
            <a:pPr fontAlgn="base">
              <a:spcAft>
                <a:spcPct val="0"/>
              </a:spcAft>
            </a:pPr>
            <a:endParaRPr lang="en-US" altLang="zh-CN" sz="1400" dirty="0"/>
          </a:p>
          <a:p>
            <a:pPr fontAlgn="base">
              <a:spcAft>
                <a:spcPct val="0"/>
              </a:spcAft>
            </a:pPr>
            <a:endParaRPr lang="en-US" altLang="zh-CN" sz="1400" dirty="0"/>
          </a:p>
          <a:p>
            <a:pPr marL="0" indent="0" fontAlgn="base">
              <a:spcAft>
                <a:spcPct val="0"/>
              </a:spcAft>
              <a:buNone/>
            </a:pPr>
            <a:endParaRPr lang="en-US" altLang="zh-CN" sz="1400" dirty="0"/>
          </a:p>
          <a:p>
            <a:pPr marL="0" lvl="0" indent="0" defTabSz="914400" eaLnBrk="0" fontAlgn="ctr" hangingPunct="0">
              <a:lnSpc>
                <a:spcPct val="100000"/>
              </a:lnSpc>
              <a:spcBef>
                <a:spcPct val="0"/>
              </a:spcBef>
              <a:spcAft>
                <a:spcPct val="0"/>
              </a:spcAft>
              <a:buSzTx/>
              <a:buNone/>
            </a:pPr>
            <a:r>
              <a:rPr lang="zh-CN" altLang="zh-CN" sz="1400" b="1" dirty="0">
                <a:solidFill>
                  <a:srgbClr val="00B0F0"/>
                </a:solidFill>
                <a:latin typeface="Arial" panose="020B0604020202020204" pitchFamily="34" charset="0"/>
                <a:ea typeface="-apple-system"/>
              </a:rPr>
              <a:t>有序列表则使用数字加英文句点</a:t>
            </a:r>
            <a:r>
              <a:rPr lang="zh-CN" altLang="zh-CN" sz="1000" b="1" dirty="0">
                <a:solidFill>
                  <a:srgbClr val="00B0F0"/>
                </a:solidFill>
                <a:latin typeface="Arial Unicode MS"/>
                <a:ea typeface="Menlo"/>
              </a:rPr>
              <a:t>.</a:t>
            </a:r>
            <a:r>
              <a:rPr lang="zh-CN" altLang="zh-CN" sz="1400" b="1" dirty="0">
                <a:solidFill>
                  <a:srgbClr val="00B0F0"/>
                </a:solidFill>
                <a:ea typeface="-apple-system"/>
              </a:rPr>
              <a:t>来表示：</a:t>
            </a:r>
            <a:endParaRPr lang="en-US" altLang="zh-CN" sz="1400" b="1" dirty="0">
              <a:solidFill>
                <a:srgbClr val="00B0F0"/>
              </a:solidFill>
              <a:ea typeface="-apple-system"/>
            </a:endParaRPr>
          </a:p>
          <a:p>
            <a:pPr marL="0" lvl="0" indent="0" defTabSz="914400" eaLnBrk="0" fontAlgn="ctr" hangingPunct="0">
              <a:lnSpc>
                <a:spcPct val="100000"/>
              </a:lnSpc>
              <a:spcBef>
                <a:spcPct val="0"/>
              </a:spcBef>
              <a:spcAft>
                <a:spcPct val="0"/>
              </a:spcAft>
              <a:buSzTx/>
              <a:buNone/>
            </a:pPr>
            <a:endParaRPr lang="zh-CN" altLang="zh-CN" sz="1000" dirty="0">
              <a:solidFill>
                <a:srgbClr val="ABB2BF"/>
              </a:solidFill>
              <a:latin typeface="Arial Unicode MS"/>
              <a:ea typeface="Menlo"/>
            </a:endParaRPr>
          </a:p>
          <a:p>
            <a:pPr marL="0" lvl="0" indent="0" defTabSz="914400" eaLnBrk="0" fontAlgn="ctr" hangingPunct="0">
              <a:lnSpc>
                <a:spcPct val="100000"/>
              </a:lnSpc>
              <a:spcBef>
                <a:spcPct val="0"/>
              </a:spcBef>
              <a:spcAft>
                <a:spcPct val="0"/>
              </a:spcAft>
              <a:buSzTx/>
              <a:buNone/>
            </a:pPr>
            <a:r>
              <a:rPr lang="en-US" altLang="zh-CN" sz="1400" dirty="0">
                <a:solidFill>
                  <a:srgbClr val="ABB2BF"/>
                </a:solidFill>
                <a:latin typeface="Arial Unicode MS"/>
                <a:ea typeface="Menlo"/>
              </a:rPr>
              <a:t>1. </a:t>
            </a:r>
            <a:r>
              <a:rPr lang="zh-CN" altLang="zh-CN" sz="1400" dirty="0">
                <a:solidFill>
                  <a:srgbClr val="ABB2BF"/>
                </a:solidFill>
                <a:latin typeface="Arial Unicode MS"/>
                <a:ea typeface="Menlo"/>
              </a:rPr>
              <a:t>Red </a:t>
            </a:r>
            <a:endParaRPr lang="en-US" altLang="zh-CN" sz="1400" dirty="0">
              <a:solidFill>
                <a:srgbClr val="ABB2BF"/>
              </a:solidFill>
              <a:latin typeface="Arial Unicode MS"/>
              <a:ea typeface="Menlo"/>
            </a:endParaRPr>
          </a:p>
          <a:p>
            <a:pPr marL="0" lvl="0" indent="0" defTabSz="914400" eaLnBrk="0" fontAlgn="ctr" hangingPunct="0">
              <a:lnSpc>
                <a:spcPct val="100000"/>
              </a:lnSpc>
              <a:spcBef>
                <a:spcPct val="0"/>
              </a:spcBef>
              <a:spcAft>
                <a:spcPct val="0"/>
              </a:spcAft>
              <a:buSzTx/>
              <a:buNone/>
            </a:pPr>
            <a:r>
              <a:rPr lang="zh-CN" altLang="zh-CN" sz="1400" dirty="0">
                <a:solidFill>
                  <a:srgbClr val="ABB2BF"/>
                </a:solidFill>
                <a:latin typeface="Arial Unicode MS"/>
                <a:ea typeface="Menlo"/>
              </a:rPr>
              <a:t>2. Green</a:t>
            </a:r>
            <a:endParaRPr lang="en-US" altLang="zh-CN" sz="1400" dirty="0">
              <a:solidFill>
                <a:srgbClr val="ABB2BF"/>
              </a:solidFill>
              <a:latin typeface="Arial Unicode MS"/>
              <a:ea typeface="Menlo"/>
            </a:endParaRPr>
          </a:p>
          <a:p>
            <a:pPr marL="0" lvl="0" indent="0" defTabSz="914400" eaLnBrk="0" fontAlgn="ctr" hangingPunct="0">
              <a:lnSpc>
                <a:spcPct val="100000"/>
              </a:lnSpc>
              <a:spcBef>
                <a:spcPct val="0"/>
              </a:spcBef>
              <a:spcAft>
                <a:spcPct val="0"/>
              </a:spcAft>
              <a:buSzTx/>
              <a:buNone/>
            </a:pPr>
            <a:r>
              <a:rPr lang="zh-CN" altLang="zh-CN" sz="1400" dirty="0">
                <a:solidFill>
                  <a:srgbClr val="ABB2BF"/>
                </a:solidFill>
                <a:latin typeface="Arial Unicode MS"/>
                <a:ea typeface="Menlo"/>
              </a:rPr>
              <a:t>3. Blue </a:t>
            </a:r>
            <a:endParaRPr lang="en-US" altLang="zh-CN" sz="1400" dirty="0">
              <a:solidFill>
                <a:srgbClr val="ABB2BF"/>
              </a:solidFill>
              <a:latin typeface="Arial Unicode MS"/>
              <a:ea typeface="Menlo"/>
            </a:endParaRPr>
          </a:p>
          <a:p>
            <a:pPr marL="0" lvl="0" indent="0" defTabSz="914400" eaLnBrk="0" fontAlgn="ctr" hangingPunct="0">
              <a:lnSpc>
                <a:spcPct val="100000"/>
              </a:lnSpc>
              <a:spcBef>
                <a:spcPct val="0"/>
              </a:spcBef>
              <a:spcAft>
                <a:spcPct val="0"/>
              </a:spcAft>
              <a:buSzTx/>
              <a:buNone/>
            </a:pPr>
            <a:endParaRPr lang="zh-CN" altLang="zh-CN" sz="800" dirty="0"/>
          </a:p>
          <a:p>
            <a:pPr marL="0" lvl="0" indent="0" defTabSz="914400" eaLnBrk="0" fontAlgn="base" hangingPunct="0">
              <a:lnSpc>
                <a:spcPct val="100000"/>
              </a:lnSpc>
              <a:spcBef>
                <a:spcPct val="0"/>
              </a:spcBef>
              <a:spcAft>
                <a:spcPct val="0"/>
              </a:spcAft>
              <a:buSzTx/>
              <a:buNone/>
            </a:pPr>
            <a:r>
              <a:rPr lang="zh-CN" altLang="zh-CN" sz="1400" b="1" dirty="0">
                <a:solidFill>
                  <a:srgbClr val="00B0F0"/>
                </a:solidFill>
                <a:latin typeface="Arial" panose="020B0604020202020204" pitchFamily="34" charset="0"/>
              </a:rPr>
              <a:t>效果如下：</a:t>
            </a:r>
            <a:endParaRPr lang="en-US" altLang="zh-CN" sz="1400" b="1" dirty="0">
              <a:solidFill>
                <a:srgbClr val="00B0F0"/>
              </a:solidFill>
              <a:latin typeface="Arial" panose="020B0604020202020204" pitchFamily="34" charset="0"/>
            </a:endParaRPr>
          </a:p>
          <a:p>
            <a:pPr marL="0" lvl="0" indent="0" defTabSz="914400" eaLnBrk="0" fontAlgn="base" hangingPunct="0">
              <a:lnSpc>
                <a:spcPct val="100000"/>
              </a:lnSpc>
              <a:spcBef>
                <a:spcPct val="0"/>
              </a:spcBef>
              <a:spcAft>
                <a:spcPct val="0"/>
              </a:spcAft>
              <a:buSzTx/>
              <a:buNone/>
            </a:pPr>
            <a:endParaRPr lang="zh-CN" altLang="zh-CN" sz="800" b="1" dirty="0">
              <a:solidFill>
                <a:srgbClr val="0070C0"/>
              </a:solidFill>
              <a:latin typeface="Arial" panose="020B0604020202020204" pitchFamily="34" charset="0"/>
            </a:endParaRPr>
          </a:p>
          <a:p>
            <a:pPr marL="0" lvl="0" indent="0" defTabSz="914400" eaLnBrk="0" fontAlgn="base" hangingPunct="0">
              <a:lnSpc>
                <a:spcPct val="100000"/>
              </a:lnSpc>
              <a:spcBef>
                <a:spcPct val="0"/>
              </a:spcBef>
              <a:spcAft>
                <a:spcPct val="0"/>
              </a:spcAft>
              <a:buSzTx/>
              <a:buFontTx/>
              <a:buAutoNum type="arabicPeriod"/>
            </a:pPr>
            <a:r>
              <a:rPr lang="zh-CN" altLang="zh-CN" sz="1400" dirty="0">
                <a:solidFill>
                  <a:schemeClr val="tx1">
                    <a:lumMod val="60000"/>
                    <a:lumOff val="40000"/>
                  </a:schemeClr>
                </a:solidFill>
                <a:latin typeface="Arial" panose="020B0604020202020204" pitchFamily="34" charset="0"/>
                <a:ea typeface="-apple-system"/>
              </a:rPr>
              <a:t>Red</a:t>
            </a:r>
          </a:p>
          <a:p>
            <a:pPr marL="0" lvl="0" indent="0" defTabSz="914400" eaLnBrk="0" fontAlgn="base" hangingPunct="0">
              <a:lnSpc>
                <a:spcPct val="100000"/>
              </a:lnSpc>
              <a:spcBef>
                <a:spcPct val="0"/>
              </a:spcBef>
              <a:spcAft>
                <a:spcPct val="0"/>
              </a:spcAft>
              <a:buSzTx/>
              <a:buFontTx/>
              <a:buAutoNum type="arabicPeriod" startAt="2"/>
            </a:pPr>
            <a:r>
              <a:rPr lang="zh-CN" altLang="zh-CN" sz="1400" dirty="0">
                <a:solidFill>
                  <a:schemeClr val="tx1">
                    <a:lumMod val="60000"/>
                    <a:lumOff val="40000"/>
                  </a:schemeClr>
                </a:solidFill>
                <a:latin typeface="Arial" panose="020B0604020202020204" pitchFamily="34" charset="0"/>
                <a:ea typeface="-apple-system"/>
              </a:rPr>
              <a:t>Green</a:t>
            </a:r>
          </a:p>
          <a:p>
            <a:pPr marL="0" lvl="0" indent="0" defTabSz="914400" eaLnBrk="0" fontAlgn="base" hangingPunct="0">
              <a:lnSpc>
                <a:spcPct val="100000"/>
              </a:lnSpc>
              <a:spcBef>
                <a:spcPct val="0"/>
              </a:spcBef>
              <a:spcAft>
                <a:spcPct val="0"/>
              </a:spcAft>
              <a:buSzTx/>
              <a:buFontTx/>
              <a:buAutoNum type="arabicPeriod" startAt="3"/>
            </a:pPr>
            <a:r>
              <a:rPr lang="zh-CN" altLang="zh-CN" sz="1400" dirty="0">
                <a:solidFill>
                  <a:schemeClr val="tx1">
                    <a:lumMod val="60000"/>
                    <a:lumOff val="40000"/>
                  </a:schemeClr>
                </a:solidFill>
                <a:latin typeface="Arial" panose="020B0604020202020204" pitchFamily="34" charset="0"/>
                <a:ea typeface="-apple-system"/>
              </a:rPr>
              <a:t>Blue</a:t>
            </a:r>
          </a:p>
          <a:p>
            <a:pPr marL="0" lvl="0" indent="0" defTabSz="914400" eaLnBrk="0" fontAlgn="base" hangingPunct="0">
              <a:lnSpc>
                <a:spcPct val="100000"/>
              </a:lnSpc>
              <a:spcBef>
                <a:spcPct val="0"/>
              </a:spcBef>
              <a:spcAft>
                <a:spcPct val="0"/>
              </a:spcAft>
              <a:buSzTx/>
              <a:buNone/>
            </a:pPr>
            <a:endParaRPr lang="zh-CN" altLang="zh-CN" sz="2000" dirty="0">
              <a:latin typeface="Arial" panose="020B0604020202020204" pitchFamily="34" charset="0"/>
            </a:endParaRPr>
          </a:p>
          <a:p>
            <a:pPr marL="0" indent="0" fontAlgn="base">
              <a:spcAft>
                <a:spcPct val="0"/>
              </a:spcAft>
              <a:buNone/>
            </a:pPr>
            <a:endParaRPr lang="en-US" altLang="zh-CN" sz="1400" dirty="0"/>
          </a:p>
          <a:p>
            <a:pPr marL="0" indent="0" fontAlgn="base">
              <a:spcAft>
                <a:spcPct val="0"/>
              </a:spcAft>
              <a:buNone/>
            </a:pPr>
            <a:endParaRPr lang="en-US" altLang="zh-CN" sz="1400" dirty="0"/>
          </a:p>
          <a:p>
            <a:pPr marL="0" indent="0" fontAlgn="base">
              <a:spcAft>
                <a:spcPct val="0"/>
              </a:spcAft>
              <a:buNone/>
            </a:pPr>
            <a:endParaRPr lang="en-US" altLang="zh-CN" sz="1400" dirty="0"/>
          </a:p>
          <a:p>
            <a:pPr marL="0" indent="0" defTabSz="914400" eaLnBrk="0" fontAlgn="base" hangingPunct="0">
              <a:lnSpc>
                <a:spcPct val="100000"/>
              </a:lnSpc>
              <a:spcBef>
                <a:spcPct val="0"/>
              </a:spcBef>
              <a:spcAft>
                <a:spcPct val="0"/>
              </a:spcAft>
              <a:buSzTx/>
              <a:buNone/>
            </a:pPr>
            <a:endParaRPr lang="zh-CN" altLang="zh-CN" sz="1400" dirty="0"/>
          </a:p>
          <a:p>
            <a:endParaRPr lang="en-US" altLang="zh-CN" dirty="0"/>
          </a:p>
          <a:p>
            <a:endParaRPr lang="zh-CN" altLang="en-US" dirty="0"/>
          </a:p>
        </p:txBody>
      </p:sp>
      <p:sp>
        <p:nvSpPr>
          <p:cNvPr id="6" name="Rectangle 2">
            <a:extLst>
              <a:ext uri="{FF2B5EF4-FFF2-40B4-BE49-F238E27FC236}">
                <a16:creationId xmlns:a16="http://schemas.microsoft.com/office/drawing/2014/main" id="{596387A3-9417-4347-927B-320D71D8F3B8}"/>
              </a:ext>
            </a:extLst>
          </p:cNvPr>
          <p:cNvSpPr>
            <a:spLocks noChangeArrowheads="1"/>
          </p:cNvSpPr>
          <p:nvPr/>
        </p:nvSpPr>
        <p:spPr bwMode="auto">
          <a:xfrm>
            <a:off x="0" y="254600"/>
            <a:ext cx="65" cy="405199"/>
          </a:xfrm>
          <a:prstGeom prst="rect">
            <a:avLst/>
          </a:prstGeom>
          <a:solidFill>
            <a:srgbClr val="282C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26960" numCol="1" anchor="ctr" anchorCtr="0" compatLnSpc="1">
            <a:prstTxWarp prst="textNoShape">
              <a:avLst/>
            </a:prstTxWarp>
            <a:spAutoFit/>
          </a:bodyPr>
          <a:lstStyle/>
          <a:p>
            <a:pPr marL="0" marR="0" lvl="0" indent="0" algn="l" defTabSz="914400" rtl="0" eaLnBrk="0" fontAlgn="ctr"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7" name="图片 6">
            <a:extLst>
              <a:ext uri="{FF2B5EF4-FFF2-40B4-BE49-F238E27FC236}">
                <a16:creationId xmlns:a16="http://schemas.microsoft.com/office/drawing/2014/main" id="{7622F973-A665-4F9D-A2E0-7594AF910AEB}"/>
              </a:ext>
            </a:extLst>
          </p:cNvPr>
          <p:cNvPicPr>
            <a:picLocks noChangeAspect="1"/>
          </p:cNvPicPr>
          <p:nvPr/>
        </p:nvPicPr>
        <p:blipFill>
          <a:blip r:embed="rId2"/>
          <a:stretch>
            <a:fillRect/>
          </a:stretch>
        </p:blipFill>
        <p:spPr>
          <a:xfrm>
            <a:off x="1341884" y="1484784"/>
            <a:ext cx="3990975" cy="2171700"/>
          </a:xfrm>
          <a:prstGeom prst="rect">
            <a:avLst/>
          </a:prstGeom>
        </p:spPr>
      </p:pic>
    </p:spTree>
    <p:extLst>
      <p:ext uri="{BB962C8B-B14F-4D97-AF65-F5344CB8AC3E}">
        <p14:creationId xmlns:p14="http://schemas.microsoft.com/office/powerpoint/2010/main" val="4085785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C5E5071-3069-4B25-B1BC-74645AB17324}"/>
              </a:ext>
            </a:extLst>
          </p:cNvPr>
          <p:cNvSpPr>
            <a:spLocks noGrp="1"/>
          </p:cNvSpPr>
          <p:nvPr>
            <p:ph idx="1"/>
          </p:nvPr>
        </p:nvSpPr>
        <p:spPr>
          <a:xfrm>
            <a:off x="1117309" y="548681"/>
            <a:ext cx="10157354" cy="5544615"/>
          </a:xfrm>
        </p:spPr>
        <p:txBody>
          <a:bodyPr>
            <a:normAutofit lnSpcReduction="10000"/>
          </a:bodyPr>
          <a:lstStyle/>
          <a:p>
            <a:r>
              <a:rPr lang="en-US" altLang="zh-CN" sz="1400" dirty="0"/>
              <a:t>5. </a:t>
            </a:r>
            <a:r>
              <a:rPr lang="zh-CN" altLang="en-US" sz="1400" dirty="0"/>
              <a:t>文本样式</a:t>
            </a: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r>
              <a:rPr lang="en-US" altLang="zh-CN" sz="1400" dirty="0"/>
              <a:t>6. </a:t>
            </a:r>
            <a:r>
              <a:rPr lang="zh-CN" altLang="en-US" sz="1400" dirty="0"/>
              <a:t>图片与连接</a:t>
            </a:r>
            <a:endParaRPr lang="en-US" altLang="zh-CN" sz="1400" dirty="0"/>
          </a:p>
          <a:p>
            <a:pPr marL="0" indent="0">
              <a:buNone/>
            </a:pPr>
            <a:r>
              <a:rPr lang="zh-CN" altLang="en-US" sz="1400" dirty="0"/>
              <a:t>         如果只是简单的插入图片和连接，那么非常简单。两者仅仅是一个 「 </a:t>
            </a:r>
            <a:r>
              <a:rPr lang="en-US" altLang="zh-CN" sz="1400" dirty="0"/>
              <a:t>! </a:t>
            </a:r>
            <a:r>
              <a:rPr lang="zh-CN" altLang="en-US" sz="1400" dirty="0"/>
              <a:t>」 的区别。</a:t>
            </a:r>
            <a:endParaRPr lang="en-US" altLang="zh-CN" sz="1400" dirty="0"/>
          </a:p>
          <a:p>
            <a:r>
              <a:rPr lang="zh-CN" altLang="en-US" sz="1400" dirty="0"/>
              <a:t>语法：</a:t>
            </a:r>
            <a:endParaRPr lang="en-US" altLang="zh-CN" sz="1400" dirty="0"/>
          </a:p>
          <a:p>
            <a:pPr marL="0" indent="0">
              <a:buNone/>
            </a:pPr>
            <a:r>
              <a:rPr lang="en-US" altLang="zh-CN" sz="1400" dirty="0">
                <a:solidFill>
                  <a:srgbClr val="ABB2BF"/>
                </a:solidFill>
                <a:latin typeface="Arial Unicode MS"/>
                <a:ea typeface="Menlo"/>
              </a:rPr>
              <a:t>        </a:t>
            </a:r>
            <a:r>
              <a:rPr lang="zh-CN" altLang="zh-CN" sz="1400" dirty="0">
                <a:solidFill>
                  <a:srgbClr val="ABB2BF"/>
                </a:solidFill>
                <a:latin typeface="Arial Unicode MS"/>
                <a:ea typeface="Menlo"/>
              </a:rPr>
              <a:t>![](./01.png</a:t>
            </a:r>
            <a:r>
              <a:rPr lang="en-US" altLang="zh-CN" sz="1400" dirty="0">
                <a:solidFill>
                  <a:srgbClr val="ABB2BF"/>
                </a:solidFill>
                <a:latin typeface="Arial Unicode MS"/>
                <a:ea typeface="Menlo"/>
              </a:rPr>
              <a:t>[</a:t>
            </a:r>
            <a:r>
              <a:rPr lang="zh-CN" altLang="en-US" sz="1400" dirty="0">
                <a:solidFill>
                  <a:srgbClr val="ABB2BF"/>
                </a:solidFill>
                <a:latin typeface="Arial Unicode MS"/>
                <a:ea typeface="Menlo"/>
              </a:rPr>
              <a:t>可以是</a:t>
            </a:r>
            <a:r>
              <a:rPr lang="en-US" altLang="zh-CN" sz="1400" dirty="0" err="1">
                <a:solidFill>
                  <a:srgbClr val="ABB2BF"/>
                </a:solidFill>
                <a:latin typeface="Arial Unicode MS"/>
                <a:ea typeface="Menlo"/>
              </a:rPr>
              <a:t>url</a:t>
            </a:r>
            <a:r>
              <a:rPr lang="en-US" altLang="zh-CN" sz="1400" dirty="0">
                <a:solidFill>
                  <a:srgbClr val="ABB2BF"/>
                </a:solidFill>
                <a:latin typeface="Arial Unicode MS"/>
                <a:ea typeface="Menlo"/>
              </a:rPr>
              <a:t> ]</a:t>
            </a:r>
            <a:r>
              <a:rPr lang="zh-CN" altLang="zh-CN" sz="1400" dirty="0">
                <a:solidFill>
                  <a:srgbClr val="ABB2BF"/>
                </a:solidFill>
                <a:latin typeface="Arial Unicode MS"/>
                <a:ea typeface="Menlo"/>
              </a:rPr>
              <a:t> </a:t>
            </a:r>
            <a:r>
              <a:rPr lang="zh-CN" altLang="zh-CN" sz="1400" dirty="0">
                <a:solidFill>
                  <a:srgbClr val="98C379"/>
                </a:solidFill>
                <a:latin typeface="Arial Unicode MS"/>
                <a:ea typeface="Menlo"/>
              </a:rPr>
              <a:t>'描述</a:t>
            </a:r>
            <a:r>
              <a:rPr lang="zh-CN" altLang="en-US" sz="1400" dirty="0">
                <a:solidFill>
                  <a:srgbClr val="98C379"/>
                </a:solidFill>
                <a:latin typeface="Arial Unicode MS"/>
                <a:ea typeface="Menlo"/>
              </a:rPr>
              <a:t>’</a:t>
            </a:r>
            <a:r>
              <a:rPr lang="zh-CN" altLang="zh-CN" sz="1400" dirty="0">
                <a:solidFill>
                  <a:srgbClr val="ABB2BF"/>
                </a:solidFill>
                <a:latin typeface="Arial Unicode MS"/>
                <a:ea typeface="Menlo"/>
              </a:rPr>
              <a:t>)</a:t>
            </a:r>
            <a:r>
              <a:rPr lang="zh-CN" altLang="zh-CN" sz="800" dirty="0"/>
              <a:t> </a:t>
            </a:r>
            <a:endParaRPr lang="en-US" altLang="zh-CN" sz="800" dirty="0"/>
          </a:p>
          <a:p>
            <a:pPr marL="0" indent="0">
              <a:buNone/>
            </a:pPr>
            <a:r>
              <a:rPr lang="en-US" altLang="zh-CN" sz="1400" dirty="0"/>
              <a:t>       </a:t>
            </a:r>
            <a:r>
              <a:rPr lang="zh-CN" altLang="zh-CN" sz="1400" dirty="0"/>
              <a:t>![图片alt](图片地址 ''图片title</a:t>
            </a:r>
            <a:r>
              <a:rPr lang="zh-CN" altLang="en-US" sz="1400" dirty="0"/>
              <a:t>‘’</a:t>
            </a:r>
            <a:r>
              <a:rPr lang="zh-CN" altLang="zh-CN" sz="1400" dirty="0"/>
              <a:t>) </a:t>
            </a:r>
            <a:endParaRPr lang="en-US" altLang="zh-CN" sz="1400" dirty="0"/>
          </a:p>
          <a:p>
            <a:pPr marL="0" indent="0">
              <a:buNone/>
            </a:pPr>
            <a:r>
              <a:rPr lang="en-US" altLang="zh-CN" sz="1400" dirty="0"/>
              <a:t>       </a:t>
            </a:r>
            <a:r>
              <a:rPr lang="zh-CN" altLang="zh-CN" sz="1400" dirty="0"/>
              <a:t>图片alt就是显示在图片下面的文字，相当于对图片内容的解释。 图片title是图片的标题，当鼠标移到图片上时显示</a:t>
            </a:r>
            <a:endParaRPr lang="en-US" altLang="zh-CN" sz="1400" dirty="0"/>
          </a:p>
          <a:p>
            <a:pPr marL="0" indent="0">
              <a:buNone/>
            </a:pPr>
            <a:r>
              <a:rPr lang="en-US" altLang="zh-CN" sz="1400" dirty="0"/>
              <a:t>       </a:t>
            </a:r>
            <a:r>
              <a:rPr lang="zh-CN" altLang="zh-CN" sz="1400" dirty="0"/>
              <a:t>的内容。title可加可不加 </a:t>
            </a:r>
          </a:p>
          <a:p>
            <a:endParaRPr lang="en-US" altLang="zh-CN" sz="800" dirty="0"/>
          </a:p>
          <a:p>
            <a:endParaRPr lang="zh-CN" altLang="zh-CN" sz="3600" dirty="0">
              <a:latin typeface="Arial" panose="020B0604020202020204" pitchFamily="34" charset="0"/>
            </a:endParaRPr>
          </a:p>
          <a:p>
            <a:pPr marL="0" indent="0">
              <a:buNone/>
            </a:pPr>
            <a:endParaRPr lang="en-US" altLang="zh-CN" sz="1400" dirty="0"/>
          </a:p>
          <a:p>
            <a:pPr marL="0" indent="0">
              <a:buNone/>
            </a:pPr>
            <a:endParaRPr lang="zh-CN" altLang="en-US" sz="1400" dirty="0"/>
          </a:p>
        </p:txBody>
      </p:sp>
      <p:pic>
        <p:nvPicPr>
          <p:cNvPr id="3074" name="Picture 2" descr="https://upload-images.jianshu.io/upload_images/1841411-edb66bab4989f8e0.png?imageMogr2/auto-orient/">
            <a:extLst>
              <a:ext uri="{FF2B5EF4-FFF2-40B4-BE49-F238E27FC236}">
                <a16:creationId xmlns:a16="http://schemas.microsoft.com/office/drawing/2014/main" id="{FB711A68-766F-41AA-9160-8F4F222496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124744"/>
            <a:ext cx="8915400" cy="173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49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D5695D7-7AFF-42CE-A0F8-DC1876121BB9}"/>
              </a:ext>
            </a:extLst>
          </p:cNvPr>
          <p:cNvSpPr>
            <a:spLocks noGrp="1"/>
          </p:cNvSpPr>
          <p:nvPr>
            <p:ph idx="1"/>
          </p:nvPr>
        </p:nvSpPr>
        <p:spPr>
          <a:xfrm>
            <a:off x="1117309" y="548680"/>
            <a:ext cx="10157354" cy="5623520"/>
          </a:xfrm>
        </p:spPr>
        <p:txBody>
          <a:bodyPr/>
          <a:lstStyle/>
          <a:p>
            <a:r>
              <a:rPr lang="en-US" altLang="zh-CN" sz="1400" dirty="0"/>
              <a:t>7. </a:t>
            </a:r>
            <a:r>
              <a:rPr lang="zh-CN" altLang="en-US" sz="1400" dirty="0"/>
              <a:t>字体颜色与大小</a:t>
            </a:r>
            <a:endParaRPr lang="en-US" altLang="zh-CN" sz="1400" dirty="0"/>
          </a:p>
          <a:p>
            <a:r>
              <a:rPr lang="zh-CN" altLang="en-US" sz="1400" dirty="0"/>
              <a:t>语法：</a:t>
            </a:r>
            <a:endParaRPr lang="en-US" altLang="zh-CN" sz="1400" dirty="0"/>
          </a:p>
          <a:p>
            <a:pPr marL="0" indent="0">
              <a:buNone/>
            </a:pPr>
            <a:r>
              <a:rPr lang="en-US" altLang="zh-CN" sz="1400" dirty="0"/>
              <a:t>       &lt;font </a:t>
            </a:r>
            <a:r>
              <a:rPr lang="en-US" altLang="zh-CN" sz="1400" dirty="0">
                <a:solidFill>
                  <a:srgbClr val="0070C0"/>
                </a:solidFill>
              </a:rPr>
              <a:t>color</a:t>
            </a:r>
            <a:r>
              <a:rPr lang="en-US" altLang="zh-CN" sz="1400" dirty="0">
                <a:solidFill>
                  <a:srgbClr val="CC00CC"/>
                </a:solidFill>
              </a:rPr>
              <a:t>=#0099ff </a:t>
            </a:r>
            <a:r>
              <a:rPr lang="en-US" altLang="zh-CN" sz="1400" dirty="0">
                <a:solidFill>
                  <a:srgbClr val="00B050"/>
                </a:solidFill>
              </a:rPr>
              <a:t>size</a:t>
            </a:r>
            <a:r>
              <a:rPr lang="en-US" altLang="zh-CN" sz="1400" dirty="0"/>
              <a:t>=7 </a:t>
            </a:r>
            <a:r>
              <a:rPr lang="en-US" altLang="zh-CN" sz="1400" dirty="0">
                <a:solidFill>
                  <a:srgbClr val="FF0000"/>
                </a:solidFill>
              </a:rPr>
              <a:t>face</a:t>
            </a:r>
            <a:r>
              <a:rPr lang="en-US" altLang="zh-CN" sz="1400" dirty="0"/>
              <a:t>=“</a:t>
            </a:r>
            <a:r>
              <a:rPr lang="zh-CN" altLang="en-US" sz="1400" dirty="0"/>
              <a:t>黑体</a:t>
            </a:r>
            <a:r>
              <a:rPr lang="en-US" altLang="zh-CN" sz="1400" dirty="0"/>
              <a:t>”&gt;</a:t>
            </a:r>
            <a:r>
              <a:rPr lang="zh-CN" altLang="en-US" sz="1400" dirty="0"/>
              <a:t>我是一个</a:t>
            </a:r>
            <a:r>
              <a:rPr lang="en-US" altLang="zh-CN" sz="1400" dirty="0"/>
              <a:t>demo&lt;/font&gt; </a:t>
            </a:r>
          </a:p>
          <a:p>
            <a:pPr marL="0" indent="0">
              <a:buNone/>
            </a:pPr>
            <a:r>
              <a:rPr lang="en-US" altLang="zh-CN" sz="1400" dirty="0"/>
              <a:t>        font </a:t>
            </a:r>
            <a:r>
              <a:rPr lang="zh-CN" altLang="en-US" sz="1400" dirty="0"/>
              <a:t>标签名称</a:t>
            </a:r>
            <a:endParaRPr lang="en-US" altLang="zh-CN" sz="1400" dirty="0"/>
          </a:p>
          <a:p>
            <a:pPr marL="0" indent="0">
              <a:buNone/>
            </a:pPr>
            <a:r>
              <a:rPr lang="en-US" altLang="zh-CN" sz="1400" dirty="0"/>
              <a:t>          color </a:t>
            </a:r>
            <a:r>
              <a:rPr lang="zh-CN" altLang="en-US" sz="1400" dirty="0"/>
              <a:t>属性：字体颜色  查询：</a:t>
            </a:r>
            <a:r>
              <a:rPr lang="en-US" altLang="zh-CN" sz="1400" dirty="0">
                <a:hlinkClick r:id="rId2"/>
              </a:rPr>
              <a:t>http://www.sioe.cn/yingyong/yanse-rgb-16/</a:t>
            </a:r>
            <a:endParaRPr lang="en-US" altLang="zh-CN" sz="1400" dirty="0"/>
          </a:p>
          <a:p>
            <a:pPr marL="0" indent="0">
              <a:buNone/>
            </a:pPr>
            <a:r>
              <a:rPr lang="en-US" altLang="zh-CN" sz="1400" dirty="0"/>
              <a:t>          size </a:t>
            </a:r>
            <a:r>
              <a:rPr lang="zh-CN" altLang="en-US" sz="1400" dirty="0"/>
              <a:t>属性： 字体大小</a:t>
            </a:r>
            <a:endParaRPr lang="en-US" altLang="zh-CN" sz="1400" dirty="0"/>
          </a:p>
          <a:p>
            <a:pPr marL="0" indent="0">
              <a:buNone/>
            </a:pPr>
            <a:r>
              <a:rPr lang="en-US" altLang="zh-CN" sz="1400" dirty="0"/>
              <a:t>          face </a:t>
            </a:r>
            <a:r>
              <a:rPr lang="zh-CN" altLang="en-US" sz="1400" dirty="0"/>
              <a:t>属性：字体类型  </a:t>
            </a:r>
            <a:endParaRPr lang="en-US" altLang="zh-CN" sz="1400" dirty="0"/>
          </a:p>
          <a:p>
            <a:pPr marL="0" indent="0">
              <a:buNone/>
            </a:pPr>
            <a:endParaRPr lang="en-US" altLang="zh-CN" sz="1400" dirty="0"/>
          </a:p>
          <a:p>
            <a:pPr marL="0" indent="0">
              <a:buNone/>
            </a:pPr>
            <a:endParaRPr lang="en-US" altLang="zh-CN" sz="1400" dirty="0"/>
          </a:p>
          <a:p>
            <a:pPr marL="0" indent="0">
              <a:buNone/>
            </a:pPr>
            <a:r>
              <a:rPr lang="en-US" altLang="zh-CN" sz="1400" dirty="0"/>
              <a:t> </a:t>
            </a:r>
          </a:p>
        </p:txBody>
      </p:sp>
      <p:pic>
        <p:nvPicPr>
          <p:cNvPr id="4" name="图片 3">
            <a:extLst>
              <a:ext uri="{FF2B5EF4-FFF2-40B4-BE49-F238E27FC236}">
                <a16:creationId xmlns:a16="http://schemas.microsoft.com/office/drawing/2014/main" id="{D6CFCA67-AB12-40AD-8002-2B043E81E862}"/>
              </a:ext>
            </a:extLst>
          </p:cNvPr>
          <p:cNvPicPr>
            <a:picLocks noChangeAspect="1"/>
          </p:cNvPicPr>
          <p:nvPr/>
        </p:nvPicPr>
        <p:blipFill>
          <a:blip r:embed="rId3"/>
          <a:stretch>
            <a:fillRect/>
          </a:stretch>
        </p:blipFill>
        <p:spPr>
          <a:xfrm>
            <a:off x="1773932" y="4077072"/>
            <a:ext cx="3390900" cy="514350"/>
          </a:xfrm>
          <a:prstGeom prst="rect">
            <a:avLst/>
          </a:prstGeom>
        </p:spPr>
      </p:pic>
    </p:spTree>
    <p:extLst>
      <p:ext uri="{BB962C8B-B14F-4D97-AF65-F5344CB8AC3E}">
        <p14:creationId xmlns:p14="http://schemas.microsoft.com/office/powerpoint/2010/main" val="287436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E2381F1-2F00-4D70-B73B-0942D4D34F1C}"/>
              </a:ext>
            </a:extLst>
          </p:cNvPr>
          <p:cNvSpPr>
            <a:spLocks noGrp="1"/>
          </p:cNvSpPr>
          <p:nvPr>
            <p:ph idx="1"/>
          </p:nvPr>
        </p:nvSpPr>
        <p:spPr>
          <a:xfrm>
            <a:off x="1117309" y="764704"/>
            <a:ext cx="10157354" cy="5407496"/>
          </a:xfrm>
        </p:spPr>
        <p:txBody>
          <a:bodyPr>
            <a:normAutofit/>
          </a:bodyPr>
          <a:lstStyle/>
          <a:p>
            <a:r>
              <a:rPr lang="en-US" altLang="zh-CN" sz="1400" dirty="0"/>
              <a:t>8. </a:t>
            </a:r>
            <a:r>
              <a:rPr lang="zh-CN" altLang="en-US" sz="1400" dirty="0"/>
              <a:t>超链接</a:t>
            </a:r>
            <a:endParaRPr lang="en-US" altLang="zh-CN" sz="1400" dirty="0"/>
          </a:p>
          <a:p>
            <a:r>
              <a:rPr lang="zh-CN" altLang="en-US" sz="1400" dirty="0"/>
              <a:t>语法：</a:t>
            </a:r>
            <a:endParaRPr lang="en-US" altLang="zh-CN" sz="1400" dirty="0"/>
          </a:p>
          <a:p>
            <a:pPr marL="0" lvl="0" indent="0" defTabSz="914400" eaLnBrk="0" fontAlgn="ctr" hangingPunct="0">
              <a:lnSpc>
                <a:spcPct val="100000"/>
              </a:lnSpc>
              <a:spcBef>
                <a:spcPct val="0"/>
              </a:spcBef>
              <a:spcAft>
                <a:spcPct val="0"/>
              </a:spcAft>
              <a:buSzTx/>
              <a:buNone/>
            </a:pPr>
            <a:r>
              <a:rPr lang="en-US" altLang="zh-CN" sz="1400" dirty="0"/>
              <a:t>       </a:t>
            </a:r>
            <a:r>
              <a:rPr lang="zh-CN" altLang="zh-CN" sz="1400" dirty="0"/>
              <a:t>[</a:t>
            </a:r>
            <a:r>
              <a:rPr lang="zh-CN" altLang="zh-CN" sz="1400" dirty="0">
                <a:solidFill>
                  <a:srgbClr val="92D050"/>
                </a:solidFill>
              </a:rPr>
              <a:t>超链接名</a:t>
            </a:r>
            <a:r>
              <a:rPr lang="zh-CN" altLang="zh-CN" sz="1400" dirty="0"/>
              <a:t>](</a:t>
            </a:r>
            <a:r>
              <a:rPr lang="zh-CN" altLang="zh-CN" sz="1400" dirty="0">
                <a:solidFill>
                  <a:srgbClr val="00B0F0"/>
                </a:solidFill>
              </a:rPr>
              <a:t>超链接地址 </a:t>
            </a:r>
            <a:r>
              <a:rPr lang="zh-CN" altLang="zh-CN" sz="1400" dirty="0"/>
              <a:t>"</a:t>
            </a:r>
            <a:r>
              <a:rPr lang="zh-CN" altLang="zh-CN" sz="1400" dirty="0">
                <a:solidFill>
                  <a:srgbClr val="7030A0"/>
                </a:solidFill>
              </a:rPr>
              <a:t>超链接title</a:t>
            </a:r>
            <a:r>
              <a:rPr lang="zh-CN" altLang="zh-CN" sz="1400" dirty="0"/>
              <a:t>") </a:t>
            </a:r>
            <a:endParaRPr lang="en-US" altLang="zh-CN" sz="1400" dirty="0"/>
          </a:p>
          <a:p>
            <a:pPr marL="0" lvl="0" indent="0" defTabSz="914400" eaLnBrk="0" fontAlgn="ctr" hangingPunct="0">
              <a:lnSpc>
                <a:spcPct val="100000"/>
              </a:lnSpc>
              <a:spcBef>
                <a:spcPct val="0"/>
              </a:spcBef>
              <a:spcAft>
                <a:spcPct val="0"/>
              </a:spcAft>
              <a:buSzTx/>
              <a:buNone/>
            </a:pPr>
            <a:r>
              <a:rPr lang="en-US" altLang="zh-CN" sz="1400" dirty="0"/>
              <a:t>       </a:t>
            </a:r>
            <a:r>
              <a:rPr lang="zh-CN" altLang="zh-CN" sz="1400" dirty="0"/>
              <a:t>title可加可不加 </a:t>
            </a:r>
            <a:endParaRPr lang="en-US" altLang="zh-CN" sz="1400" dirty="0"/>
          </a:p>
          <a:p>
            <a:pPr lvl="0" fontAlgn="ctr">
              <a:spcAft>
                <a:spcPct val="0"/>
              </a:spcAft>
            </a:pPr>
            <a:r>
              <a:rPr lang="en-US" altLang="zh-CN" sz="1400" dirty="0"/>
              <a:t>9. </a:t>
            </a:r>
            <a:r>
              <a:rPr lang="zh-CN" altLang="en-US" sz="1400" dirty="0"/>
              <a:t>表格</a:t>
            </a:r>
            <a:endParaRPr lang="en-US" altLang="zh-CN" sz="1400" dirty="0"/>
          </a:p>
          <a:p>
            <a:pPr fontAlgn="ctr">
              <a:spcAft>
                <a:spcPct val="0"/>
              </a:spcAft>
            </a:pPr>
            <a:r>
              <a:rPr lang="zh-CN" altLang="en-US" sz="1400" dirty="0"/>
              <a:t>语法：</a:t>
            </a:r>
            <a:endParaRPr lang="en-US" altLang="zh-CN" sz="1400" dirty="0"/>
          </a:p>
          <a:p>
            <a:pPr marL="0" indent="0">
              <a:buNone/>
            </a:pPr>
            <a:endParaRPr lang="zh-CN" altLang="en-US" sz="1400" dirty="0"/>
          </a:p>
        </p:txBody>
      </p:sp>
      <p:pic>
        <p:nvPicPr>
          <p:cNvPr id="7" name="图片 6">
            <a:extLst>
              <a:ext uri="{FF2B5EF4-FFF2-40B4-BE49-F238E27FC236}">
                <a16:creationId xmlns:a16="http://schemas.microsoft.com/office/drawing/2014/main" id="{FA0DF52E-5F33-4450-A872-BB2FD1C74A91}"/>
              </a:ext>
            </a:extLst>
          </p:cNvPr>
          <p:cNvPicPr>
            <a:picLocks noChangeAspect="1"/>
          </p:cNvPicPr>
          <p:nvPr/>
        </p:nvPicPr>
        <p:blipFill>
          <a:blip r:embed="rId2"/>
          <a:stretch>
            <a:fillRect/>
          </a:stretch>
        </p:blipFill>
        <p:spPr>
          <a:xfrm>
            <a:off x="1557908" y="2899769"/>
            <a:ext cx="5616624" cy="3262661"/>
          </a:xfrm>
          <a:prstGeom prst="rect">
            <a:avLst/>
          </a:prstGeom>
        </p:spPr>
      </p:pic>
    </p:spTree>
    <p:extLst>
      <p:ext uri="{BB962C8B-B14F-4D97-AF65-F5344CB8AC3E}">
        <p14:creationId xmlns:p14="http://schemas.microsoft.com/office/powerpoint/2010/main" val="225048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EA9407E-148B-49F5-916A-64A3FC9741F5}"/>
              </a:ext>
            </a:extLst>
          </p:cNvPr>
          <p:cNvSpPr>
            <a:spLocks noGrp="1"/>
          </p:cNvSpPr>
          <p:nvPr>
            <p:ph idx="1"/>
          </p:nvPr>
        </p:nvSpPr>
        <p:spPr>
          <a:xfrm>
            <a:off x="1117309" y="620688"/>
            <a:ext cx="10157354" cy="5551512"/>
          </a:xfrm>
        </p:spPr>
        <p:txBody>
          <a:bodyPr>
            <a:normAutofit/>
          </a:bodyPr>
          <a:lstStyle/>
          <a:p>
            <a:r>
              <a:rPr lang="en-US" altLang="zh-CN" sz="1400" dirty="0"/>
              <a:t>10. </a:t>
            </a:r>
            <a:r>
              <a:rPr lang="zh-CN" altLang="en-US" sz="1400" dirty="0"/>
              <a:t>流程图</a:t>
            </a:r>
            <a:endParaRPr lang="en-US" altLang="zh-CN" sz="1400" dirty="0"/>
          </a:p>
          <a:p>
            <a:r>
              <a:rPr lang="zh-CN" altLang="en-US" sz="1400" dirty="0"/>
              <a:t>语法：</a:t>
            </a:r>
            <a:endParaRPr lang="en-US" altLang="zh-CN" sz="1400" dirty="0"/>
          </a:p>
          <a:p>
            <a:pPr marL="0" indent="0">
              <a:buNone/>
            </a:pPr>
            <a:r>
              <a:rPr lang="en-US" altLang="zh-CN" sz="1400" dirty="0">
                <a:solidFill>
                  <a:srgbClr val="ABB2BF"/>
                </a:solidFill>
                <a:latin typeface="Arial Unicode MS"/>
                <a:ea typeface="Menlo"/>
              </a:rPr>
              <a:t>        </a:t>
            </a:r>
            <a:r>
              <a:rPr lang="zh-CN" altLang="zh-CN" sz="1400" dirty="0">
                <a:solidFill>
                  <a:srgbClr val="0070C0"/>
                </a:solidFill>
                <a:latin typeface="Arial Unicode MS"/>
                <a:ea typeface="Menlo"/>
              </a:rPr>
              <a:t>tag=&gt;</a:t>
            </a:r>
            <a:r>
              <a:rPr lang="zh-CN" altLang="zh-CN" sz="1400" dirty="0">
                <a:solidFill>
                  <a:srgbClr val="C00000"/>
                </a:solidFill>
                <a:latin typeface="Arial Unicode MS"/>
                <a:ea typeface="Menlo"/>
              </a:rPr>
              <a:t>type</a:t>
            </a:r>
            <a:r>
              <a:rPr lang="zh-CN" altLang="zh-CN" sz="1400" dirty="0">
                <a:solidFill>
                  <a:srgbClr val="0070C0"/>
                </a:solidFill>
                <a:latin typeface="Arial Unicode MS"/>
                <a:ea typeface="Menlo"/>
              </a:rPr>
              <a:t>: content:&gt;url</a:t>
            </a:r>
            <a:r>
              <a:rPr lang="zh-CN" altLang="zh-CN" sz="800" dirty="0">
                <a:solidFill>
                  <a:srgbClr val="0070C0"/>
                </a:solidFill>
              </a:rPr>
              <a:t> </a:t>
            </a:r>
            <a:endParaRPr lang="en-US" altLang="zh-CN" sz="3600" dirty="0">
              <a:solidFill>
                <a:srgbClr val="0070C0"/>
              </a:solidFill>
              <a:latin typeface="Arial" panose="020B0604020202020204" pitchFamily="34" charset="0"/>
            </a:endParaRPr>
          </a:p>
          <a:p>
            <a:r>
              <a:rPr lang="en-US" altLang="zh-CN" sz="1400" dirty="0"/>
              <a:t>tag</a:t>
            </a:r>
            <a:r>
              <a:rPr lang="zh-CN" altLang="en-US" sz="1400" dirty="0"/>
              <a:t>就是元素名字</a:t>
            </a:r>
          </a:p>
          <a:p>
            <a:pPr marL="304747" lvl="1">
              <a:spcBef>
                <a:spcPts val="1866"/>
              </a:spcBef>
              <a:buFont typeface="Arial" pitchFamily="34" charset="0"/>
              <a:buChar char="•"/>
            </a:pPr>
            <a:r>
              <a:rPr lang="en-US" altLang="zh-CN" sz="1400" dirty="0"/>
              <a:t>type</a:t>
            </a:r>
            <a:r>
              <a:rPr lang="zh-CN" altLang="en-US" sz="1400" dirty="0"/>
              <a:t>是这个元素的类型，有</a:t>
            </a:r>
            <a:r>
              <a:rPr lang="en-US" altLang="zh-CN" sz="1400" dirty="0"/>
              <a:t>6</a:t>
            </a:r>
            <a:r>
              <a:rPr lang="zh-CN" altLang="en-US" sz="1400" dirty="0"/>
              <a:t>中类型，分别为：</a:t>
            </a:r>
          </a:p>
          <a:p>
            <a:pPr marL="426645" lvl="2" indent="0">
              <a:spcBef>
                <a:spcPts val="1866"/>
              </a:spcBef>
              <a:buNone/>
            </a:pPr>
            <a:r>
              <a:rPr lang="en-US" altLang="zh-CN" sz="1200" dirty="0"/>
              <a:t>start # </a:t>
            </a:r>
            <a:r>
              <a:rPr lang="zh-CN" altLang="en-US" sz="1200" dirty="0"/>
              <a:t>开始</a:t>
            </a:r>
          </a:p>
          <a:p>
            <a:pPr marL="426645" lvl="2" indent="0">
              <a:spcBef>
                <a:spcPts val="1866"/>
              </a:spcBef>
              <a:buNone/>
            </a:pPr>
            <a:r>
              <a:rPr lang="en-US" altLang="zh-CN" sz="1200" dirty="0"/>
              <a:t>end # </a:t>
            </a:r>
            <a:r>
              <a:rPr lang="zh-CN" altLang="en-US" sz="1200" dirty="0"/>
              <a:t>结束</a:t>
            </a:r>
          </a:p>
          <a:p>
            <a:pPr marL="426645" lvl="2" indent="0">
              <a:spcBef>
                <a:spcPts val="1866"/>
              </a:spcBef>
              <a:buNone/>
            </a:pPr>
            <a:r>
              <a:rPr lang="en-US" altLang="zh-CN" sz="1200" dirty="0"/>
              <a:t>operation # </a:t>
            </a:r>
            <a:r>
              <a:rPr lang="zh-CN" altLang="en-US" sz="1200" dirty="0"/>
              <a:t>操作</a:t>
            </a:r>
          </a:p>
          <a:p>
            <a:pPr marL="426645" lvl="2" indent="0">
              <a:spcBef>
                <a:spcPts val="1866"/>
              </a:spcBef>
              <a:buNone/>
            </a:pPr>
            <a:r>
              <a:rPr lang="en-US" altLang="zh-CN" sz="1200" dirty="0"/>
              <a:t>subroutine # </a:t>
            </a:r>
            <a:r>
              <a:rPr lang="zh-CN" altLang="en-US" sz="1200" dirty="0"/>
              <a:t>子程序</a:t>
            </a:r>
          </a:p>
          <a:p>
            <a:pPr marL="426645" lvl="2" indent="0">
              <a:spcBef>
                <a:spcPts val="1866"/>
              </a:spcBef>
              <a:buNone/>
            </a:pPr>
            <a:r>
              <a:rPr lang="en-US" altLang="zh-CN" sz="1200" dirty="0"/>
              <a:t>condition # </a:t>
            </a:r>
            <a:r>
              <a:rPr lang="zh-CN" altLang="en-US" sz="1200" dirty="0"/>
              <a:t>条件</a:t>
            </a:r>
          </a:p>
          <a:p>
            <a:pPr marL="426645" lvl="2" indent="0">
              <a:spcBef>
                <a:spcPts val="1866"/>
              </a:spcBef>
              <a:buNone/>
            </a:pPr>
            <a:r>
              <a:rPr lang="en-US" altLang="zh-CN" sz="1200" dirty="0" err="1"/>
              <a:t>inputoutput</a:t>
            </a:r>
            <a:r>
              <a:rPr lang="en-US" altLang="zh-CN" sz="1200" dirty="0"/>
              <a:t> # </a:t>
            </a:r>
            <a:r>
              <a:rPr lang="zh-CN" altLang="en-US" sz="1200" dirty="0"/>
              <a:t>输入或产出</a:t>
            </a:r>
          </a:p>
          <a:p>
            <a:pPr marL="426645" lvl="2" indent="0">
              <a:spcBef>
                <a:spcPts val="1866"/>
              </a:spcBef>
              <a:buNone/>
            </a:pPr>
            <a:r>
              <a:rPr lang="en-US" altLang="zh-CN" sz="1200" dirty="0"/>
              <a:t>content</a:t>
            </a:r>
            <a:r>
              <a:rPr lang="zh-CN" altLang="en-US" sz="1200" dirty="0"/>
              <a:t>就是在框框中要写的内容，注意</a:t>
            </a:r>
            <a:r>
              <a:rPr lang="en-US" altLang="zh-CN" sz="1200" dirty="0"/>
              <a:t>type</a:t>
            </a:r>
            <a:r>
              <a:rPr lang="zh-CN" altLang="en-US" sz="1200" dirty="0"/>
              <a:t>后的冒号与文本之间一定要有个空格。</a:t>
            </a:r>
          </a:p>
          <a:p>
            <a:pPr marL="426645" lvl="2" indent="0">
              <a:spcBef>
                <a:spcPts val="1866"/>
              </a:spcBef>
              <a:buNone/>
            </a:pPr>
            <a:r>
              <a:rPr lang="en-US" altLang="zh-CN" sz="1200" dirty="0" err="1"/>
              <a:t>url</a:t>
            </a:r>
            <a:r>
              <a:rPr lang="zh-CN" altLang="en-US" sz="1200" dirty="0"/>
              <a:t>是一个连接，与框框中的文本相绑定</a:t>
            </a:r>
          </a:p>
        </p:txBody>
      </p:sp>
    </p:spTree>
    <p:extLst>
      <p:ext uri="{BB962C8B-B14F-4D97-AF65-F5344CB8AC3E}">
        <p14:creationId xmlns:p14="http://schemas.microsoft.com/office/powerpoint/2010/main" val="3121283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42EE3A2-C3C4-490A-A3BB-32C07F859CF1}"/>
              </a:ext>
            </a:extLst>
          </p:cNvPr>
          <p:cNvSpPr>
            <a:spLocks noGrp="1"/>
          </p:cNvSpPr>
          <p:nvPr>
            <p:ph idx="1"/>
          </p:nvPr>
        </p:nvSpPr>
        <p:spPr>
          <a:xfrm>
            <a:off x="1117309" y="620688"/>
            <a:ext cx="9729631" cy="5551512"/>
          </a:xfrm>
        </p:spPr>
        <p:txBody>
          <a:bodyPr>
            <a:normAutofit/>
          </a:bodyPr>
          <a:lstStyle/>
          <a:p>
            <a:r>
              <a:rPr lang="zh-CN" altLang="en-US" sz="1400" dirty="0"/>
              <a:t>连接元素的语法</a:t>
            </a:r>
          </a:p>
          <a:p>
            <a:r>
              <a:rPr lang="zh-CN" altLang="en-US" sz="1400" dirty="0"/>
              <a:t>用</a:t>
            </a:r>
            <a:r>
              <a:rPr lang="en-US" altLang="zh-CN" sz="1400" b="1" dirty="0">
                <a:solidFill>
                  <a:srgbClr val="0070C0"/>
                </a:solidFill>
              </a:rPr>
              <a:t>-&gt;</a:t>
            </a:r>
            <a:r>
              <a:rPr lang="zh-CN" altLang="en-US" sz="1400" dirty="0"/>
              <a:t>来连接两个元素，需要注意的是</a:t>
            </a:r>
            <a:r>
              <a:rPr lang="en-US" altLang="zh-CN" sz="1400" dirty="0"/>
              <a:t>condition</a:t>
            </a:r>
            <a:r>
              <a:rPr lang="zh-CN" altLang="en-US" sz="1400" dirty="0"/>
              <a:t>类型，因为他有</a:t>
            </a:r>
            <a:r>
              <a:rPr lang="en-US" altLang="zh-CN" sz="1400" dirty="0"/>
              <a:t>yes</a:t>
            </a:r>
            <a:r>
              <a:rPr lang="zh-CN" altLang="en-US" sz="1400" dirty="0"/>
              <a:t>和</a:t>
            </a:r>
            <a:r>
              <a:rPr lang="en-US" altLang="zh-CN" sz="1400" dirty="0"/>
              <a:t>no</a:t>
            </a:r>
            <a:r>
              <a:rPr lang="zh-CN" altLang="en-US" sz="1400" dirty="0"/>
              <a:t>两个分支，所以要写成</a:t>
            </a:r>
          </a:p>
          <a:p>
            <a:pPr marL="0" indent="0">
              <a:buNone/>
            </a:pPr>
            <a:endParaRPr lang="zh-CN" altLang="en-US" sz="1400" dirty="0"/>
          </a:p>
          <a:p>
            <a:pPr marL="0" indent="0">
              <a:lnSpc>
                <a:spcPct val="50000"/>
              </a:lnSpc>
              <a:buNone/>
            </a:pPr>
            <a:r>
              <a:rPr lang="en-US" altLang="zh-CN" sz="1400" dirty="0"/>
              <a:t>c2(yes) </a:t>
            </a:r>
            <a:r>
              <a:rPr lang="en-US" altLang="zh-CN" sz="1400" dirty="0">
                <a:solidFill>
                  <a:srgbClr val="CC00CC"/>
                </a:solidFill>
              </a:rPr>
              <a:t>-&gt;</a:t>
            </a:r>
            <a:r>
              <a:rPr lang="en-US" altLang="zh-CN" sz="1400" dirty="0" err="1"/>
              <a:t>io</a:t>
            </a:r>
            <a:r>
              <a:rPr lang="en-US" altLang="zh-CN" sz="1400" dirty="0">
                <a:solidFill>
                  <a:srgbClr val="CC00CC"/>
                </a:solidFill>
              </a:rPr>
              <a:t> -&gt; </a:t>
            </a:r>
            <a:r>
              <a:rPr lang="en-US" altLang="zh-CN" sz="1400" dirty="0"/>
              <a:t>e </a:t>
            </a:r>
          </a:p>
          <a:p>
            <a:pPr marL="0" indent="0">
              <a:lnSpc>
                <a:spcPct val="50000"/>
              </a:lnSpc>
              <a:buNone/>
            </a:pPr>
            <a:r>
              <a:rPr lang="en-US" altLang="zh-CN" sz="1400" dirty="0"/>
              <a:t>c2(no)</a:t>
            </a:r>
            <a:r>
              <a:rPr lang="en-US" altLang="zh-CN" sz="1400" dirty="0">
                <a:solidFill>
                  <a:srgbClr val="CC00CC"/>
                </a:solidFill>
              </a:rPr>
              <a:t>-&gt;</a:t>
            </a:r>
            <a:r>
              <a:rPr lang="en-US" altLang="zh-CN" sz="1400" dirty="0"/>
              <a:t> op2 </a:t>
            </a:r>
            <a:r>
              <a:rPr lang="en-US" altLang="zh-CN" sz="1400" dirty="0">
                <a:solidFill>
                  <a:srgbClr val="CC00CC"/>
                </a:solidFill>
              </a:rPr>
              <a:t>-&gt;</a:t>
            </a:r>
            <a:r>
              <a:rPr lang="en-US" altLang="zh-CN" sz="1400" dirty="0"/>
              <a:t>e</a:t>
            </a:r>
          </a:p>
          <a:p>
            <a:endParaRPr lang="zh-CN" altLang="en-US" sz="1600" dirty="0"/>
          </a:p>
        </p:txBody>
      </p:sp>
      <p:sp>
        <p:nvSpPr>
          <p:cNvPr id="11" name="文本框 10">
            <a:extLst>
              <a:ext uri="{FF2B5EF4-FFF2-40B4-BE49-F238E27FC236}">
                <a16:creationId xmlns:a16="http://schemas.microsoft.com/office/drawing/2014/main" id="{586E5A30-628D-4F53-9D5D-CDB16FAA84D8}"/>
              </a:ext>
            </a:extLst>
          </p:cNvPr>
          <p:cNvSpPr txBox="1"/>
          <p:nvPr/>
        </p:nvSpPr>
        <p:spPr>
          <a:xfrm>
            <a:off x="1269876" y="3277585"/>
            <a:ext cx="4752528" cy="1815882"/>
          </a:xfrm>
          <a:prstGeom prst="rect">
            <a:avLst/>
          </a:prstGeom>
          <a:solidFill>
            <a:schemeClr val="accent2">
              <a:lumMod val="40000"/>
              <a:lumOff val="60000"/>
            </a:schemeClr>
          </a:solidFill>
        </p:spPr>
        <p:txBody>
          <a:bodyPr wrap="square" rtlCol="0">
            <a:spAutoFit/>
          </a:bodyPr>
          <a:lstStyle/>
          <a:p>
            <a:r>
              <a:rPr lang="en-US" altLang="zh-CN" sz="1400" dirty="0"/>
              <a:t>flow</a:t>
            </a:r>
          </a:p>
          <a:p>
            <a:r>
              <a:rPr lang="en-US" altLang="zh-CN" sz="1400" dirty="0" err="1"/>
              <a:t>st</a:t>
            </a:r>
            <a:r>
              <a:rPr lang="en-US" altLang="zh-CN" sz="1400" dirty="0"/>
              <a:t>=&gt;start: Start</a:t>
            </a:r>
          </a:p>
          <a:p>
            <a:r>
              <a:rPr lang="en-US" altLang="zh-CN" sz="1400" dirty="0"/>
              <a:t>op=&gt;operation: Your Operation</a:t>
            </a:r>
          </a:p>
          <a:p>
            <a:r>
              <a:rPr lang="en-US" altLang="zh-CN" sz="1400" dirty="0" err="1"/>
              <a:t>cond</a:t>
            </a:r>
            <a:r>
              <a:rPr lang="en-US" altLang="zh-CN" sz="1400" dirty="0"/>
              <a:t>=&gt;condition: Yes or No?</a:t>
            </a:r>
          </a:p>
          <a:p>
            <a:r>
              <a:rPr lang="en-US" altLang="zh-CN" sz="1400" dirty="0"/>
              <a:t>e=&gt;end</a:t>
            </a:r>
          </a:p>
          <a:p>
            <a:r>
              <a:rPr lang="en-US" altLang="zh-CN" sz="1400" dirty="0" err="1"/>
              <a:t>st</a:t>
            </a:r>
            <a:r>
              <a:rPr lang="en-US" altLang="zh-CN" sz="1400" dirty="0"/>
              <a:t>-&gt;op-&gt;</a:t>
            </a:r>
            <a:r>
              <a:rPr lang="en-US" altLang="zh-CN" sz="1400" dirty="0" err="1"/>
              <a:t>cond</a:t>
            </a:r>
            <a:endParaRPr lang="en-US" altLang="zh-CN" sz="1400" dirty="0"/>
          </a:p>
          <a:p>
            <a:r>
              <a:rPr lang="en-US" altLang="zh-CN" sz="1400" dirty="0" err="1"/>
              <a:t>cond</a:t>
            </a:r>
            <a:r>
              <a:rPr lang="en-US" altLang="zh-CN" sz="1400" dirty="0"/>
              <a:t>(yes)-&gt;e</a:t>
            </a:r>
          </a:p>
          <a:p>
            <a:r>
              <a:rPr lang="en-US" altLang="zh-CN" sz="1400" dirty="0" err="1"/>
              <a:t>cond</a:t>
            </a:r>
            <a:r>
              <a:rPr lang="en-US" altLang="zh-CN" sz="1400" dirty="0"/>
              <a:t>(no)-&gt;op</a:t>
            </a:r>
            <a:endParaRPr lang="zh-CN" altLang="en-US" sz="1400" dirty="0"/>
          </a:p>
        </p:txBody>
      </p:sp>
      <p:sp>
        <p:nvSpPr>
          <p:cNvPr id="12" name="AutoShape 5" descr="https://upload-images.jianshu.io/upload_images/1713353-7715410cedf27866.png?imageMogr2/auto-orient/strip%7CimageView2/2/w/291/format/webp">
            <a:extLst>
              <a:ext uri="{FF2B5EF4-FFF2-40B4-BE49-F238E27FC236}">
                <a16:creationId xmlns:a16="http://schemas.microsoft.com/office/drawing/2014/main" id="{D2DEDD00-E179-430B-9C32-1767AA7D528A}"/>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4" name="图片 13">
            <a:extLst>
              <a:ext uri="{FF2B5EF4-FFF2-40B4-BE49-F238E27FC236}">
                <a16:creationId xmlns:a16="http://schemas.microsoft.com/office/drawing/2014/main" id="{D17BED03-F009-4683-9184-F1201202C8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0476" y="1700808"/>
            <a:ext cx="2772162" cy="4286848"/>
          </a:xfrm>
          <a:prstGeom prst="rect">
            <a:avLst/>
          </a:prstGeom>
        </p:spPr>
      </p:pic>
    </p:spTree>
    <p:extLst>
      <p:ext uri="{BB962C8B-B14F-4D97-AF65-F5344CB8AC3E}">
        <p14:creationId xmlns:p14="http://schemas.microsoft.com/office/powerpoint/2010/main" val="275001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712F44-3840-4F36-8D38-2E983C47C620}"/>
              </a:ext>
            </a:extLst>
          </p:cNvPr>
          <p:cNvSpPr>
            <a:spLocks noGrp="1"/>
          </p:cNvSpPr>
          <p:nvPr>
            <p:ph type="title"/>
          </p:nvPr>
        </p:nvSpPr>
        <p:spPr/>
        <p:txBody>
          <a:bodyPr/>
          <a:lstStyle/>
          <a:p>
            <a:r>
              <a:rPr lang="en-US" altLang="zh-CN" dirty="0"/>
              <a:t>Python3 </a:t>
            </a:r>
            <a:r>
              <a:rPr lang="zh-CN" altLang="en-US" dirty="0"/>
              <a:t>基础</a:t>
            </a:r>
          </a:p>
        </p:txBody>
      </p:sp>
      <p:sp>
        <p:nvSpPr>
          <p:cNvPr id="3" name="内容占位符 2">
            <a:extLst>
              <a:ext uri="{FF2B5EF4-FFF2-40B4-BE49-F238E27FC236}">
                <a16:creationId xmlns:a16="http://schemas.microsoft.com/office/drawing/2014/main" id="{134D6636-084C-47D4-BA86-50249D7BD00E}"/>
              </a:ext>
            </a:extLst>
          </p:cNvPr>
          <p:cNvSpPr>
            <a:spLocks noGrp="1"/>
          </p:cNvSpPr>
          <p:nvPr>
            <p:ph idx="1"/>
          </p:nvPr>
        </p:nvSpPr>
        <p:spPr/>
        <p:txBody>
          <a:bodyPr>
            <a:normAutofit/>
          </a:bodyPr>
          <a:lstStyle/>
          <a:p>
            <a:r>
              <a:rPr lang="en-US" altLang="zh-CN" b="1" dirty="0"/>
              <a:t>1. </a:t>
            </a:r>
            <a:r>
              <a:rPr lang="zh-CN" altLang="en-US" b="1" dirty="0"/>
              <a:t>数据类型与变量</a:t>
            </a:r>
            <a:endParaRPr lang="en-US" altLang="zh-CN" b="1" dirty="0"/>
          </a:p>
          <a:p>
            <a:pPr marL="0" indent="0">
              <a:buNone/>
            </a:pPr>
            <a:r>
              <a:rPr lang="zh-CN" altLang="en-US" sz="1400" dirty="0"/>
              <a:t>计算机顾名思义就是可以做数学计算的机器，因此，计算机程序理所当然地可以处理各种数值。但是，计算机能处理的远不止数值，还可以处理文本、图形、音频、视频、网页等各种各样的数据，不同的数据，需要定义不同的数据类型。</a:t>
            </a:r>
            <a:endParaRPr lang="en-US" altLang="zh-CN" sz="1400" dirty="0"/>
          </a:p>
          <a:p>
            <a:pPr marL="0" indent="0">
              <a:lnSpc>
                <a:spcPct val="50000"/>
              </a:lnSpc>
              <a:buNone/>
            </a:pPr>
            <a:r>
              <a:rPr lang="zh-CN" altLang="en-US" sz="1400" b="1" dirty="0">
                <a:solidFill>
                  <a:srgbClr val="0070C0"/>
                </a:solidFill>
              </a:rPr>
              <a:t>强类型：</a:t>
            </a:r>
            <a:r>
              <a:rPr lang="zh-CN" altLang="en-US" sz="1400" dirty="0">
                <a:solidFill>
                  <a:srgbClr val="7030A0"/>
                </a:solidFill>
              </a:rPr>
              <a:t>强类型的变量类型是一经声明不能改变的，在编译时就进行检查</a:t>
            </a:r>
          </a:p>
          <a:p>
            <a:pPr marL="0" indent="0">
              <a:lnSpc>
                <a:spcPct val="50000"/>
              </a:lnSpc>
              <a:buNone/>
            </a:pPr>
            <a:r>
              <a:rPr lang="zh-CN" altLang="en-US" sz="1400" b="1" dirty="0">
                <a:solidFill>
                  <a:srgbClr val="0070C0"/>
                </a:solidFill>
              </a:rPr>
              <a:t>弱类型：</a:t>
            </a:r>
            <a:r>
              <a:rPr lang="zh-CN" altLang="en-US" sz="1400" dirty="0">
                <a:solidFill>
                  <a:srgbClr val="7030A0"/>
                </a:solidFill>
              </a:rPr>
              <a:t>弱类型变量是根据使用的情况随时改变的，由解释器解释</a:t>
            </a:r>
            <a:endParaRPr lang="en-US" altLang="zh-CN" sz="1400" dirty="0">
              <a:solidFill>
                <a:srgbClr val="7030A0"/>
              </a:solidFill>
            </a:endParaRPr>
          </a:p>
          <a:p>
            <a:pPr marL="0" indent="0">
              <a:lnSpc>
                <a:spcPct val="50000"/>
              </a:lnSpc>
              <a:buNone/>
            </a:pPr>
            <a:endParaRPr lang="en-US" altLang="zh-CN" sz="1400" dirty="0"/>
          </a:p>
          <a:p>
            <a:pPr marL="0" indent="0" latinLnBrk="1">
              <a:buNone/>
            </a:pPr>
            <a:r>
              <a:rPr lang="en-US" altLang="zh-CN" sz="1400" dirty="0"/>
              <a:t>Python </a:t>
            </a:r>
            <a:r>
              <a:rPr lang="zh-CN" altLang="en-US" sz="1400" dirty="0"/>
              <a:t>中的变量不需要声明。每个变量在使用前都必须赋值，变量赋值以后该变量才会被创建。在 </a:t>
            </a:r>
            <a:r>
              <a:rPr lang="en-US" altLang="zh-CN" sz="1400" dirty="0"/>
              <a:t>Python </a:t>
            </a:r>
            <a:r>
              <a:rPr lang="zh-CN" altLang="en-US" sz="1400" dirty="0"/>
              <a:t>中，变量就是变量，它没有类型，我们所说的</a:t>
            </a:r>
            <a:r>
              <a:rPr lang="en-US" altLang="zh-CN" sz="1400" dirty="0"/>
              <a:t>"</a:t>
            </a:r>
            <a:r>
              <a:rPr lang="zh-CN" altLang="en-US" sz="1400" dirty="0"/>
              <a:t>类型</a:t>
            </a:r>
            <a:r>
              <a:rPr lang="en-US" altLang="zh-CN" sz="1400" dirty="0"/>
              <a:t>"</a:t>
            </a:r>
            <a:r>
              <a:rPr lang="zh-CN" altLang="en-US" sz="1400" dirty="0"/>
              <a:t>是变量所指的内存中对象的</a:t>
            </a:r>
            <a:r>
              <a:rPr lang="zh-CN" altLang="en-US" sz="1400" b="1" dirty="0">
                <a:solidFill>
                  <a:srgbClr val="FFC000"/>
                </a:solidFill>
              </a:rPr>
              <a:t>类型</a:t>
            </a:r>
            <a:r>
              <a:rPr lang="zh-CN" altLang="en-US" sz="1400" dirty="0"/>
              <a:t>。</a:t>
            </a:r>
          </a:p>
          <a:p>
            <a:pPr marL="0" indent="0">
              <a:buNone/>
            </a:pPr>
            <a:r>
              <a:rPr lang="zh-CN" altLang="en-US" sz="1400" dirty="0"/>
              <a:t>在</a:t>
            </a:r>
            <a:r>
              <a:rPr lang="en-US" altLang="zh-CN" sz="1400" dirty="0"/>
              <a:t>python </a:t>
            </a:r>
            <a:r>
              <a:rPr lang="zh-CN" altLang="en-US" sz="1400" dirty="0"/>
              <a:t>语言中基本的数据类型包括</a:t>
            </a:r>
            <a:r>
              <a:rPr lang="en-US" altLang="zh-CN" sz="1400" dirty="0"/>
              <a:t>: </a:t>
            </a:r>
            <a:r>
              <a:rPr lang="zh-CN" altLang="en-US" sz="1400" dirty="0"/>
              <a:t>数字</a:t>
            </a:r>
            <a:r>
              <a:rPr lang="en-US" altLang="zh-CN" sz="1400" dirty="0"/>
              <a:t>Number( int</a:t>
            </a:r>
            <a:r>
              <a:rPr lang="zh-CN" altLang="en-US" sz="1400" dirty="0"/>
              <a:t>、</a:t>
            </a:r>
            <a:r>
              <a:rPr lang="en-US" altLang="zh-CN" sz="1400" dirty="0"/>
              <a:t>float</a:t>
            </a:r>
            <a:r>
              <a:rPr lang="zh-CN" altLang="en-US" sz="1400" dirty="0"/>
              <a:t>、</a:t>
            </a:r>
            <a:r>
              <a:rPr lang="en-US" altLang="zh-CN" sz="1400" dirty="0"/>
              <a:t>bool</a:t>
            </a:r>
            <a:r>
              <a:rPr lang="zh-CN" altLang="en-US" sz="1400" dirty="0"/>
              <a:t>、</a:t>
            </a:r>
            <a:r>
              <a:rPr lang="en-US" altLang="zh-CN" sz="1400" dirty="0"/>
              <a:t>complex)</a:t>
            </a:r>
            <a:r>
              <a:rPr lang="zh-CN" altLang="en-US" sz="1400" dirty="0"/>
              <a:t>，字符串（</a:t>
            </a:r>
            <a:r>
              <a:rPr lang="en-US" altLang="zh-CN" sz="1400" dirty="0"/>
              <a:t>String</a:t>
            </a:r>
            <a:r>
              <a:rPr lang="zh-CN" altLang="en-US" sz="1400" dirty="0"/>
              <a:t>）</a:t>
            </a:r>
            <a:r>
              <a:rPr lang="en-US" altLang="zh-CN" sz="1400" dirty="0"/>
              <a:t>, </a:t>
            </a:r>
            <a:r>
              <a:rPr lang="zh-CN" altLang="en-US" sz="1400" dirty="0"/>
              <a:t>列表</a:t>
            </a:r>
            <a:r>
              <a:rPr lang="en-US" altLang="zh-CN" sz="1400" dirty="0"/>
              <a:t>(List)</a:t>
            </a:r>
            <a:r>
              <a:rPr lang="zh-CN" altLang="en-US" sz="1400" dirty="0"/>
              <a:t>，</a:t>
            </a:r>
            <a:endParaRPr lang="en-US" altLang="zh-CN" sz="1400" dirty="0"/>
          </a:p>
          <a:p>
            <a:pPr marL="0" indent="0">
              <a:buNone/>
            </a:pPr>
            <a:r>
              <a:rPr lang="zh-CN" altLang="en-US" sz="1400" dirty="0"/>
              <a:t>元组</a:t>
            </a:r>
            <a:r>
              <a:rPr lang="en-US" altLang="zh-CN" sz="1400" dirty="0"/>
              <a:t>(Tuple)</a:t>
            </a:r>
            <a:r>
              <a:rPr lang="zh-CN" altLang="en-US" sz="1400" dirty="0"/>
              <a:t>，字典</a:t>
            </a:r>
            <a:r>
              <a:rPr lang="en-US" altLang="zh-CN" sz="1400" dirty="0"/>
              <a:t>(</a:t>
            </a:r>
            <a:r>
              <a:rPr lang="en-US" altLang="zh-CN" sz="1400" dirty="0" err="1"/>
              <a:t>Dict</a:t>
            </a:r>
            <a:r>
              <a:rPr lang="en-US" altLang="zh-CN" sz="1400" dirty="0"/>
              <a:t>)</a:t>
            </a:r>
            <a:r>
              <a:rPr lang="zh-CN" altLang="en-US" sz="1400" dirty="0"/>
              <a:t>，集合</a:t>
            </a:r>
            <a:r>
              <a:rPr lang="en-US" altLang="zh-CN" sz="1400" dirty="0"/>
              <a:t>(Set)</a:t>
            </a:r>
            <a:r>
              <a:rPr lang="zh-CN" altLang="en-US" sz="1400" dirty="0"/>
              <a:t>。</a:t>
            </a:r>
            <a:endParaRPr lang="en-US" altLang="zh-CN" sz="1400" dirty="0"/>
          </a:p>
        </p:txBody>
      </p:sp>
    </p:spTree>
    <p:extLst>
      <p:ext uri="{BB962C8B-B14F-4D97-AF65-F5344CB8AC3E}">
        <p14:creationId xmlns:p14="http://schemas.microsoft.com/office/powerpoint/2010/main" val="406162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974A7D5-915D-4146-97DE-D46E5FC33219}"/>
              </a:ext>
            </a:extLst>
          </p:cNvPr>
          <p:cNvSpPr>
            <a:spLocks noGrp="1"/>
          </p:cNvSpPr>
          <p:nvPr>
            <p:ph idx="1"/>
          </p:nvPr>
        </p:nvSpPr>
        <p:spPr>
          <a:xfrm>
            <a:off x="1117309" y="548680"/>
            <a:ext cx="10157354" cy="5623520"/>
          </a:xfrm>
        </p:spPr>
        <p:txBody>
          <a:bodyPr>
            <a:normAutofit/>
          </a:bodyPr>
          <a:lstStyle/>
          <a:p>
            <a:pPr marL="0" indent="0">
              <a:buNone/>
            </a:pPr>
            <a:r>
              <a:rPr lang="en-US" altLang="zh-CN" sz="1800" b="1" dirty="0">
                <a:solidFill>
                  <a:srgbClr val="0070C0"/>
                </a:solidFill>
              </a:rPr>
              <a:t>Welcome to Python3!</a:t>
            </a:r>
          </a:p>
          <a:p>
            <a:pPr marL="0" indent="0">
              <a:buNone/>
            </a:pPr>
            <a:endParaRPr lang="en-US" altLang="zh-CN" sz="1800" b="1" dirty="0">
              <a:solidFill>
                <a:srgbClr val="0070C0"/>
              </a:solidFill>
            </a:endParaRPr>
          </a:p>
          <a:p>
            <a:pPr marL="0" indent="0">
              <a:buNone/>
            </a:pPr>
            <a:endParaRPr lang="en-US" altLang="zh-CN" sz="1800" b="1" dirty="0">
              <a:solidFill>
                <a:srgbClr val="0070C0"/>
              </a:solidFill>
            </a:endParaRPr>
          </a:p>
          <a:p>
            <a:pPr marL="0" indent="0">
              <a:buNone/>
            </a:pPr>
            <a:endParaRPr lang="en-US" altLang="zh-CN" sz="1800" b="1" dirty="0">
              <a:solidFill>
                <a:srgbClr val="0070C0"/>
              </a:solidFill>
            </a:endParaRPr>
          </a:p>
          <a:p>
            <a:pPr marL="0" indent="0">
              <a:buNone/>
            </a:pPr>
            <a:endParaRPr lang="en-US" altLang="zh-CN" sz="1400" dirty="0"/>
          </a:p>
          <a:p>
            <a:pPr marL="0" indent="0">
              <a:buNone/>
            </a:pPr>
            <a:r>
              <a:rPr lang="en-US" altLang="zh-CN" sz="1400" dirty="0"/>
              <a:t>Python </a:t>
            </a:r>
            <a:r>
              <a:rPr lang="zh-CN" altLang="en-US" sz="1400" dirty="0"/>
              <a:t>中所有的东西都被当做是对象来处理</a:t>
            </a:r>
            <a:r>
              <a:rPr lang="en-US" altLang="zh-CN" sz="1400" dirty="0"/>
              <a:t>, </a:t>
            </a:r>
            <a:r>
              <a:rPr lang="zh-CN" altLang="en-US" sz="1400" dirty="0"/>
              <a:t>源码中是这样定义对象的结构的</a:t>
            </a:r>
            <a:r>
              <a:rPr lang="en-US" altLang="zh-CN" sz="1400" dirty="0"/>
              <a:t>:</a:t>
            </a:r>
          </a:p>
          <a:p>
            <a:pPr marL="0" indent="0">
              <a:buNone/>
            </a:pPr>
            <a:endParaRPr lang="en-US" altLang="zh-CN" sz="1400" b="1" dirty="0">
              <a:solidFill>
                <a:srgbClr val="0070C0"/>
              </a:solidFill>
            </a:endParaRPr>
          </a:p>
          <a:p>
            <a:pPr marL="0" indent="0">
              <a:buNone/>
            </a:pPr>
            <a:endParaRPr lang="en-US" altLang="zh-CN" sz="1400" b="1" dirty="0">
              <a:solidFill>
                <a:srgbClr val="0070C0"/>
              </a:solidFill>
            </a:endParaRPr>
          </a:p>
          <a:p>
            <a:pPr marL="0" indent="0">
              <a:buNone/>
            </a:pPr>
            <a:endParaRPr lang="en-US" altLang="zh-CN" sz="1400" dirty="0"/>
          </a:p>
          <a:p>
            <a:pPr marL="0" indent="0">
              <a:buNone/>
            </a:pPr>
            <a:endParaRPr lang="en-US" altLang="zh-CN" sz="1400" b="1" dirty="0">
              <a:solidFill>
                <a:srgbClr val="0070C0"/>
              </a:solidFill>
            </a:endParaRPr>
          </a:p>
          <a:p>
            <a:pPr marL="0" lvl="0" indent="0" defTabSz="914400" eaLnBrk="0" fontAlgn="base" hangingPunct="0">
              <a:lnSpc>
                <a:spcPct val="100000"/>
              </a:lnSpc>
              <a:spcBef>
                <a:spcPct val="0"/>
              </a:spcBef>
              <a:spcAft>
                <a:spcPct val="0"/>
              </a:spcAft>
              <a:buSzTx/>
              <a:buNone/>
            </a:pPr>
            <a:r>
              <a:rPr lang="zh-CN" altLang="zh-CN" sz="1400" b="1" dirty="0">
                <a:solidFill>
                  <a:srgbClr val="00B0F0"/>
                </a:solidFill>
              </a:rPr>
              <a:t> PyObject 中的两个成员的作用</a:t>
            </a:r>
            <a:r>
              <a:rPr lang="en-US" altLang="zh-CN" sz="1400" b="1" dirty="0">
                <a:solidFill>
                  <a:srgbClr val="00B0F0"/>
                </a:solidFill>
              </a:rPr>
              <a:t>:</a:t>
            </a:r>
            <a:endParaRPr lang="zh-CN" altLang="zh-CN" sz="1400" b="1" dirty="0">
              <a:solidFill>
                <a:srgbClr val="00B0F0"/>
              </a:solidFill>
            </a:endParaRPr>
          </a:p>
          <a:p>
            <a:pPr marL="0" lvl="0" indent="0" defTabSz="914400" eaLnBrk="0" fontAlgn="base" hangingPunct="0">
              <a:lnSpc>
                <a:spcPct val="100000"/>
              </a:lnSpc>
              <a:spcBef>
                <a:spcPct val="0"/>
              </a:spcBef>
              <a:spcAft>
                <a:spcPct val="0"/>
              </a:spcAft>
              <a:buSzTx/>
              <a:buNone/>
            </a:pPr>
            <a:r>
              <a:rPr lang="zh-CN" altLang="zh-CN" sz="1400" b="1" dirty="0">
                <a:solidFill>
                  <a:srgbClr val="C00000"/>
                </a:solidFill>
              </a:rPr>
              <a:t>ob_refcnt </a:t>
            </a:r>
            <a:r>
              <a:rPr lang="en-US" altLang="zh-CN" sz="1400" b="1" dirty="0">
                <a:solidFill>
                  <a:srgbClr val="C00000"/>
                </a:solidFill>
              </a:rPr>
              <a:t>: </a:t>
            </a:r>
            <a:r>
              <a:rPr lang="zh-CN" altLang="zh-CN" sz="1400" dirty="0"/>
              <a:t>表示变量引用次数, python的垃圾回收机制基于引用计数的, 当某个对象引用计数减少到0时, 就可以将该变量从堆上删除,释放内存, </a:t>
            </a:r>
            <a:r>
              <a:rPr lang="zh-CN" altLang="zh-CN" sz="1400" b="1" dirty="0">
                <a:solidFill>
                  <a:srgbClr val="C00000"/>
                </a:solidFill>
              </a:rPr>
              <a:t>ob_refcnt</a:t>
            </a:r>
            <a:r>
              <a:rPr lang="zh-CN" altLang="zh-CN" sz="1400" dirty="0"/>
              <a:t> 与内存管理机制有关</a:t>
            </a:r>
            <a:r>
              <a:rPr lang="en-US" altLang="zh-CN" sz="1400" dirty="0"/>
              <a:t>, </a:t>
            </a:r>
            <a:r>
              <a:rPr lang="zh-CN" altLang="en-US" sz="1400" dirty="0"/>
              <a:t>当计数为</a:t>
            </a:r>
            <a:r>
              <a:rPr lang="en-US" altLang="zh-CN" sz="1400" dirty="0"/>
              <a:t>0</a:t>
            </a:r>
            <a:r>
              <a:rPr lang="zh-CN" altLang="en-US" sz="1400" dirty="0"/>
              <a:t>的时候回收内存。</a:t>
            </a:r>
            <a:endParaRPr lang="zh-CN" altLang="zh-CN" sz="1400" dirty="0"/>
          </a:p>
          <a:p>
            <a:pPr marL="0" lvl="0" indent="0" defTabSz="914400" eaLnBrk="0" fontAlgn="base" hangingPunct="0">
              <a:lnSpc>
                <a:spcPct val="100000"/>
              </a:lnSpc>
              <a:spcBef>
                <a:spcPct val="0"/>
              </a:spcBef>
              <a:spcAft>
                <a:spcPct val="0"/>
              </a:spcAft>
              <a:buSzTx/>
              <a:buNone/>
            </a:pPr>
            <a:r>
              <a:rPr lang="zh-CN" altLang="zh-CN" sz="1400" b="1" dirty="0">
                <a:solidFill>
                  <a:srgbClr val="C00000"/>
                </a:solidFill>
              </a:rPr>
              <a:t>ob_type</a:t>
            </a:r>
            <a:r>
              <a:rPr lang="en-US" altLang="zh-CN" sz="1400" b="1" dirty="0">
                <a:solidFill>
                  <a:srgbClr val="C00000"/>
                </a:solidFill>
              </a:rPr>
              <a:t>:</a:t>
            </a:r>
            <a:r>
              <a:rPr lang="zh-CN" altLang="zh-CN" sz="1400" dirty="0"/>
              <a:t> 表示了对象的类型信息, 诸如int, string, function等.</a:t>
            </a:r>
          </a:p>
          <a:p>
            <a:pPr marL="0" indent="0">
              <a:buNone/>
            </a:pPr>
            <a:endParaRPr lang="en-US" altLang="zh-CN" sz="1800" b="1" dirty="0">
              <a:solidFill>
                <a:srgbClr val="0070C0"/>
              </a:solidFill>
            </a:endParaRPr>
          </a:p>
          <a:p>
            <a:pPr marL="0" indent="0">
              <a:buNone/>
            </a:pPr>
            <a:endParaRPr lang="en-US" altLang="zh-CN" sz="1800" b="1" dirty="0">
              <a:solidFill>
                <a:srgbClr val="0070C0"/>
              </a:solidFill>
            </a:endParaRPr>
          </a:p>
        </p:txBody>
      </p:sp>
      <p:pic>
        <p:nvPicPr>
          <p:cNvPr id="4" name="内容占位符 3">
            <a:extLst>
              <a:ext uri="{FF2B5EF4-FFF2-40B4-BE49-F238E27FC236}">
                <a16:creationId xmlns:a16="http://schemas.microsoft.com/office/drawing/2014/main" id="{E15E3D8C-092B-42CE-B76A-C344039221E1}"/>
              </a:ext>
            </a:extLst>
          </p:cNvPr>
          <p:cNvPicPr>
            <a:picLocks noChangeAspect="1"/>
          </p:cNvPicPr>
          <p:nvPr/>
        </p:nvPicPr>
        <p:blipFill>
          <a:blip r:embed="rId2"/>
          <a:stretch>
            <a:fillRect/>
          </a:stretch>
        </p:blipFill>
        <p:spPr>
          <a:xfrm>
            <a:off x="1237231" y="1268760"/>
            <a:ext cx="7077075" cy="1323975"/>
          </a:xfrm>
          <a:prstGeom prst="rect">
            <a:avLst/>
          </a:prstGeom>
        </p:spPr>
      </p:pic>
      <p:pic>
        <p:nvPicPr>
          <p:cNvPr id="6" name="图片 5">
            <a:extLst>
              <a:ext uri="{FF2B5EF4-FFF2-40B4-BE49-F238E27FC236}">
                <a16:creationId xmlns:a16="http://schemas.microsoft.com/office/drawing/2014/main" id="{A6280583-F82C-487F-B570-B353DD28BF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8405" y="3573016"/>
            <a:ext cx="3886742" cy="1190791"/>
          </a:xfrm>
          <a:prstGeom prst="rect">
            <a:avLst/>
          </a:prstGeom>
        </p:spPr>
      </p:pic>
    </p:spTree>
    <p:extLst>
      <p:ext uri="{BB962C8B-B14F-4D97-AF65-F5344CB8AC3E}">
        <p14:creationId xmlns:p14="http://schemas.microsoft.com/office/powerpoint/2010/main" val="266093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a:extLst>
              <a:ext uri="{FF2B5EF4-FFF2-40B4-BE49-F238E27FC236}">
                <a16:creationId xmlns:a16="http://schemas.microsoft.com/office/drawing/2014/main" id="{74EC5521-5621-445F-A53F-8E44512C517D}"/>
              </a:ext>
            </a:extLst>
          </p:cNvPr>
          <p:cNvGraphicFramePr/>
          <p:nvPr>
            <p:extLst>
              <p:ext uri="{D42A27DB-BD31-4B8C-83A1-F6EECF244321}">
                <p14:modId xmlns:p14="http://schemas.microsoft.com/office/powerpoint/2010/main" val="2954170975"/>
              </p:ext>
            </p:extLst>
          </p:nvPr>
        </p:nvGraphicFramePr>
        <p:xfrm>
          <a:off x="2031471" y="720372"/>
          <a:ext cx="8125883" cy="5417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8056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7395512C-F8FC-49AC-A3AB-CCA5194FA3C2}"/>
              </a:ext>
            </a:extLst>
          </p:cNvPr>
          <p:cNvSpPr>
            <a:spLocks noGrp="1"/>
          </p:cNvSpPr>
          <p:nvPr>
            <p:ph idx="1"/>
          </p:nvPr>
        </p:nvSpPr>
        <p:spPr>
          <a:xfrm>
            <a:off x="1117309" y="548680"/>
            <a:ext cx="10157354" cy="5623520"/>
          </a:xfrm>
        </p:spPr>
        <p:txBody>
          <a:bodyPr/>
          <a:lstStyle/>
          <a:p>
            <a:pPr marL="0" indent="0">
              <a:buNone/>
            </a:pPr>
            <a:r>
              <a:rPr lang="en-US" altLang="zh-CN" sz="1600" b="1" dirty="0"/>
              <a:t>1. Number</a:t>
            </a:r>
            <a:r>
              <a:rPr lang="zh-CN" altLang="en-US" sz="1600" b="1" dirty="0"/>
              <a:t>（数字）</a:t>
            </a:r>
            <a:endParaRPr lang="en-US" altLang="zh-CN" sz="1600" b="1" dirty="0"/>
          </a:p>
          <a:p>
            <a:pPr marL="0" indent="0">
              <a:buNone/>
            </a:pPr>
            <a:r>
              <a:rPr lang="en-US" altLang="zh-CN" sz="1400" dirty="0"/>
              <a:t>Python </a:t>
            </a:r>
            <a:r>
              <a:rPr lang="zh-CN" altLang="en-US" sz="1400" dirty="0"/>
              <a:t>数字数据类型用于存储数值</a:t>
            </a:r>
            <a:r>
              <a:rPr lang="en-US" altLang="zh-CN" sz="1400" dirty="0"/>
              <a:t>,</a:t>
            </a:r>
            <a:r>
              <a:rPr lang="zh-CN" altLang="en-US" sz="1400" dirty="0"/>
              <a:t>不可变数据。 </a:t>
            </a:r>
          </a:p>
          <a:p>
            <a:pPr marL="0" indent="0">
              <a:buNone/>
            </a:pPr>
            <a:r>
              <a:rPr lang="zh-CN" altLang="en-US" sz="1400" dirty="0"/>
              <a:t>数据类型是不允许改变的</a:t>
            </a:r>
            <a:r>
              <a:rPr lang="en-US" altLang="zh-CN" sz="1400" dirty="0"/>
              <a:t>,</a:t>
            </a:r>
            <a:r>
              <a:rPr lang="zh-CN" altLang="en-US" sz="1400" dirty="0"/>
              <a:t>这就意味着如果改变数字数据类型的值，将重新分配内存空间。 </a:t>
            </a:r>
          </a:p>
          <a:p>
            <a:pPr marL="0" indent="0">
              <a:buNone/>
            </a:pPr>
            <a:r>
              <a:rPr lang="en-US" altLang="zh-CN" sz="1400" dirty="0"/>
              <a:t>a = 6 # </a:t>
            </a:r>
            <a:r>
              <a:rPr lang="zh-CN" altLang="en-US" sz="1400" dirty="0"/>
              <a:t>整数</a:t>
            </a:r>
            <a:endParaRPr lang="en-US" altLang="zh-CN" sz="1400" dirty="0"/>
          </a:p>
          <a:p>
            <a:pPr marL="0" indent="0">
              <a:buNone/>
            </a:pPr>
            <a:r>
              <a:rPr lang="en-US" altLang="zh-CN" sz="1400" dirty="0"/>
              <a:t>f = 12.8 # </a:t>
            </a:r>
            <a:r>
              <a:rPr lang="zh-CN" altLang="en-US" sz="1400" dirty="0"/>
              <a:t>浮点型</a:t>
            </a:r>
            <a:endParaRPr lang="en-US" altLang="zh-CN" sz="1400" dirty="0"/>
          </a:p>
          <a:p>
            <a:pPr marL="0" indent="0">
              <a:buNone/>
            </a:pPr>
            <a:r>
              <a:rPr lang="en-US" altLang="zh-CN" sz="1400" dirty="0"/>
              <a:t>c = 4+ 3j # </a:t>
            </a:r>
            <a:r>
              <a:rPr lang="zh-CN" altLang="en-US" sz="1400" dirty="0"/>
              <a:t>复数</a:t>
            </a:r>
            <a:endParaRPr lang="en-US" altLang="zh-CN" sz="1400" dirty="0"/>
          </a:p>
          <a:p>
            <a:pPr marL="0" indent="0">
              <a:buNone/>
            </a:pPr>
            <a:r>
              <a:rPr lang="zh-CN" altLang="en-US" sz="1400" b="1" dirty="0">
                <a:solidFill>
                  <a:srgbClr val="993300"/>
                </a:solidFill>
              </a:rPr>
              <a:t>注意：</a:t>
            </a:r>
            <a:endParaRPr lang="en-US" altLang="zh-CN" sz="1400" b="1" dirty="0">
              <a:solidFill>
                <a:srgbClr val="993300"/>
              </a:solidFill>
            </a:endParaRPr>
          </a:p>
          <a:p>
            <a:pPr marL="0" indent="0">
              <a:buNone/>
            </a:pPr>
            <a:endParaRPr lang="zh-CN" altLang="en-US" dirty="0"/>
          </a:p>
        </p:txBody>
      </p:sp>
      <p:sp>
        <p:nvSpPr>
          <p:cNvPr id="2" name="文本框 1">
            <a:extLst>
              <a:ext uri="{FF2B5EF4-FFF2-40B4-BE49-F238E27FC236}">
                <a16:creationId xmlns:a16="http://schemas.microsoft.com/office/drawing/2014/main" id="{BF4DAB14-2418-4384-83B2-58C184EAD375}"/>
              </a:ext>
            </a:extLst>
          </p:cNvPr>
          <p:cNvSpPr txBox="1"/>
          <p:nvPr/>
        </p:nvSpPr>
        <p:spPr>
          <a:xfrm>
            <a:off x="1180962" y="3861048"/>
            <a:ext cx="7361721" cy="1538883"/>
          </a:xfrm>
          <a:prstGeom prst="rect">
            <a:avLst/>
          </a:prstGeom>
          <a:solidFill>
            <a:schemeClr val="accent4">
              <a:lumMod val="40000"/>
              <a:lumOff val="60000"/>
            </a:schemeClr>
          </a:solidFill>
        </p:spPr>
        <p:txBody>
          <a:bodyPr wrap="square" rtlCol="0">
            <a:spAutoFit/>
          </a:bodyPr>
          <a:lstStyle/>
          <a:p>
            <a:r>
              <a:rPr lang="en-US" altLang="zh-CN" sz="1400" dirty="0"/>
              <a:t>1</a:t>
            </a:r>
            <a:r>
              <a:rPr lang="zh-CN" altLang="en-US" sz="1400" dirty="0"/>
              <a:t>、</a:t>
            </a:r>
            <a:r>
              <a:rPr lang="en-US" altLang="zh-CN" sz="1400" dirty="0"/>
              <a:t>Python</a:t>
            </a:r>
            <a:r>
              <a:rPr lang="zh-CN" altLang="en-US" sz="1400" dirty="0"/>
              <a:t>可以同时为多个变量赋值，如</a:t>
            </a:r>
            <a:r>
              <a:rPr lang="en-US" altLang="zh-CN" sz="1400" dirty="0"/>
              <a:t>a, b = 1, 2</a:t>
            </a:r>
          </a:p>
          <a:p>
            <a:r>
              <a:rPr lang="en-US" altLang="zh-CN" sz="1400" dirty="0"/>
              <a:t>2</a:t>
            </a:r>
            <a:r>
              <a:rPr lang="zh-CN" altLang="en-US" sz="1400" dirty="0"/>
              <a:t>、一个变量可以通过赋值指向不同类型的对象</a:t>
            </a:r>
          </a:p>
          <a:p>
            <a:r>
              <a:rPr lang="en-US" altLang="zh-CN" sz="1400" dirty="0"/>
              <a:t>3</a:t>
            </a:r>
            <a:r>
              <a:rPr lang="zh-CN" altLang="en-US" sz="1400" dirty="0"/>
              <a:t>、数值的除法包含两个运算符：</a:t>
            </a:r>
            <a:r>
              <a:rPr lang="en-US" altLang="zh-CN" sz="1400" dirty="0"/>
              <a:t>/ </a:t>
            </a:r>
            <a:r>
              <a:rPr lang="zh-CN" altLang="en-US" sz="1400" dirty="0"/>
              <a:t>返回一个浮点数，</a:t>
            </a:r>
            <a:r>
              <a:rPr lang="en-US" altLang="zh-CN" sz="1400" dirty="0"/>
              <a:t>// </a:t>
            </a:r>
            <a:r>
              <a:rPr lang="zh-CN" altLang="en-US" sz="1400" dirty="0"/>
              <a:t>返回一个整数</a:t>
            </a:r>
          </a:p>
          <a:p>
            <a:r>
              <a:rPr lang="en-US" altLang="zh-CN" sz="1400" dirty="0"/>
              <a:t>4</a:t>
            </a:r>
            <a:r>
              <a:rPr lang="zh-CN" altLang="en-US" sz="1400" dirty="0"/>
              <a:t>、在混合计算时，</a:t>
            </a:r>
            <a:r>
              <a:rPr lang="en-US" altLang="zh-CN" sz="1400" dirty="0"/>
              <a:t>Python</a:t>
            </a:r>
            <a:r>
              <a:rPr lang="zh-CN" altLang="en-US" sz="1400" dirty="0"/>
              <a:t>会把整型转换成为浮点数</a:t>
            </a:r>
            <a:endParaRPr lang="en-US" altLang="zh-CN" sz="1400" dirty="0"/>
          </a:p>
          <a:p>
            <a:r>
              <a:rPr lang="en-US" altLang="zh-CN" sz="1400" dirty="0"/>
              <a:t>5</a:t>
            </a:r>
            <a:r>
              <a:rPr lang="zh-CN" altLang="en-US" sz="1400" dirty="0"/>
              <a:t>、在</a:t>
            </a:r>
            <a:r>
              <a:rPr lang="en-US" altLang="zh-CN" sz="1400" dirty="0"/>
              <a:t>python3</a:t>
            </a:r>
            <a:r>
              <a:rPr lang="zh-CN" altLang="en-US" sz="1400" dirty="0"/>
              <a:t>中</a:t>
            </a:r>
            <a:r>
              <a:rPr lang="en-US" altLang="zh-CN" sz="1400" dirty="0"/>
              <a:t>,</a:t>
            </a:r>
            <a:r>
              <a:rPr lang="zh-CN" altLang="en-US" sz="1400" dirty="0"/>
              <a:t>所有整型都是视为长整型处理</a:t>
            </a:r>
            <a:r>
              <a:rPr lang="en-US" altLang="zh-CN" sz="1400" dirty="0"/>
              <a:t>,</a:t>
            </a:r>
            <a:r>
              <a:rPr lang="zh-CN" altLang="en-US" sz="1400" dirty="0"/>
              <a:t>它的值可以任意大小</a:t>
            </a:r>
            <a:r>
              <a:rPr lang="en-US" altLang="zh-CN" sz="1400" dirty="0"/>
              <a:t>,</a:t>
            </a:r>
            <a:r>
              <a:rPr lang="zh-CN" altLang="en-US" sz="1400" dirty="0"/>
              <a:t>不再担心溢出问题</a:t>
            </a:r>
            <a:r>
              <a:rPr lang="en-US" altLang="zh-CN" sz="1400" dirty="0"/>
              <a:t>.</a:t>
            </a:r>
          </a:p>
          <a:p>
            <a:endParaRPr lang="zh-CN" altLang="en-US" dirty="0"/>
          </a:p>
        </p:txBody>
      </p:sp>
    </p:spTree>
    <p:extLst>
      <p:ext uri="{BB962C8B-B14F-4D97-AF65-F5344CB8AC3E}">
        <p14:creationId xmlns:p14="http://schemas.microsoft.com/office/powerpoint/2010/main" val="145650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2C1884D-472D-43E9-BFF2-8CAD4B74DC1D}"/>
              </a:ext>
            </a:extLst>
          </p:cNvPr>
          <p:cNvSpPr>
            <a:spLocks noGrp="1"/>
          </p:cNvSpPr>
          <p:nvPr>
            <p:ph idx="1"/>
          </p:nvPr>
        </p:nvSpPr>
        <p:spPr>
          <a:xfrm>
            <a:off x="1117309" y="548680"/>
            <a:ext cx="10157354" cy="5623520"/>
          </a:xfrm>
        </p:spPr>
        <p:txBody>
          <a:bodyPr>
            <a:normAutofit/>
          </a:bodyPr>
          <a:lstStyle/>
          <a:p>
            <a:pPr marL="0" indent="0">
              <a:buNone/>
            </a:pPr>
            <a:r>
              <a:rPr lang="en-US" altLang="zh-CN" sz="1600" b="1" dirty="0"/>
              <a:t>2. String</a:t>
            </a:r>
            <a:r>
              <a:rPr lang="zh-CN" altLang="en-US" sz="1600" b="1" dirty="0"/>
              <a:t>（字符串）</a:t>
            </a:r>
            <a:endParaRPr lang="en-US" altLang="zh-CN" sz="1600" b="1" dirty="0"/>
          </a:p>
          <a:p>
            <a:pPr marL="0" indent="0">
              <a:buNone/>
            </a:pPr>
            <a:r>
              <a:rPr lang="en-US" altLang="zh-CN" sz="1400" dirty="0"/>
              <a:t>Python</a:t>
            </a:r>
            <a:r>
              <a:rPr lang="zh-CN" altLang="en-US" sz="1400" dirty="0"/>
              <a:t>中的字符串用单引号 </a:t>
            </a:r>
            <a:r>
              <a:rPr lang="en-US" altLang="zh-CN" sz="1400" b="1" dirty="0"/>
              <a:t>'</a:t>
            </a:r>
            <a:r>
              <a:rPr lang="zh-CN" altLang="en-US" sz="1400" dirty="0"/>
              <a:t> 或双引号 </a:t>
            </a:r>
            <a:r>
              <a:rPr lang="en-US" altLang="zh-CN" sz="1400" b="1" dirty="0"/>
              <a:t>"</a:t>
            </a:r>
            <a:r>
              <a:rPr lang="zh-CN" altLang="en-US" sz="1400" dirty="0"/>
              <a:t> 括起来，同时使用反斜杠 </a:t>
            </a:r>
            <a:r>
              <a:rPr lang="en-US" altLang="zh-CN" sz="1400" b="1" dirty="0"/>
              <a:t>\</a:t>
            </a:r>
            <a:r>
              <a:rPr lang="zh-CN" altLang="en-US" sz="1400" dirty="0"/>
              <a:t> 转义特殊字符。</a:t>
            </a:r>
            <a:endParaRPr lang="en-US" altLang="zh-CN" sz="1400" dirty="0"/>
          </a:p>
          <a:p>
            <a:pPr marL="0" indent="0">
              <a:buNone/>
            </a:pPr>
            <a:r>
              <a:rPr lang="en-US" altLang="zh-CN" sz="1400" b="1" dirty="0"/>
              <a:t>s = ‘</a:t>
            </a:r>
            <a:r>
              <a:rPr lang="en-US" altLang="zh-CN" sz="1400" b="1" dirty="0" err="1"/>
              <a:t>ebcdef</a:t>
            </a:r>
            <a:r>
              <a:rPr lang="en-US" altLang="zh-CN" sz="1400" b="1" dirty="0"/>
              <a:t>’</a:t>
            </a:r>
          </a:p>
          <a:p>
            <a:pPr marL="0" indent="0">
              <a:buNone/>
            </a:pPr>
            <a:r>
              <a:rPr lang="zh-CN" altLang="en-US" sz="1400" dirty="0"/>
              <a:t>索引值以 </a:t>
            </a:r>
            <a:r>
              <a:rPr lang="en-US" altLang="zh-CN" sz="1400" dirty="0"/>
              <a:t>0 </a:t>
            </a:r>
            <a:r>
              <a:rPr lang="zh-CN" altLang="en-US" sz="1400" dirty="0"/>
              <a:t>为开始值，</a:t>
            </a:r>
            <a:r>
              <a:rPr lang="en-US" altLang="zh-CN" sz="1400" dirty="0"/>
              <a:t>-1 </a:t>
            </a:r>
            <a:r>
              <a:rPr lang="zh-CN" altLang="en-US" sz="1400" dirty="0"/>
              <a:t>为从末尾的开始位置。</a:t>
            </a:r>
            <a:endParaRPr lang="en-US" altLang="zh-CN" sz="1400" dirty="0"/>
          </a:p>
          <a:p>
            <a:pPr marL="0" indent="0">
              <a:buNone/>
            </a:pPr>
            <a:endParaRPr lang="en-US" altLang="zh-CN" sz="1400" b="1" dirty="0"/>
          </a:p>
          <a:p>
            <a:pPr marL="0" indent="0">
              <a:buNone/>
            </a:pPr>
            <a:endParaRPr lang="en-US" altLang="zh-CN" sz="1400" b="1" dirty="0"/>
          </a:p>
          <a:p>
            <a:pPr marL="0" indent="0">
              <a:buNone/>
            </a:pPr>
            <a:endParaRPr lang="en-US" altLang="zh-CN" sz="1400" b="1" dirty="0"/>
          </a:p>
          <a:p>
            <a:pPr marL="0" indent="0">
              <a:buNone/>
            </a:pPr>
            <a:endParaRPr lang="en-US" altLang="zh-CN" sz="1400" b="1" dirty="0"/>
          </a:p>
        </p:txBody>
      </p:sp>
      <p:pic>
        <p:nvPicPr>
          <p:cNvPr id="1026" name="Picture 2" descr="http://www.runoob.com/wp-content/uploads/2013/11/o99aU.png">
            <a:extLst>
              <a:ext uri="{FF2B5EF4-FFF2-40B4-BE49-F238E27FC236}">
                <a16:creationId xmlns:a16="http://schemas.microsoft.com/office/drawing/2014/main" id="{E3852D47-D941-44EF-9A08-565D9E5D93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868" y="2348880"/>
            <a:ext cx="3676650" cy="150495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BD4AE7A8-8DCA-453F-B49B-A532EC00DED5}"/>
              </a:ext>
            </a:extLst>
          </p:cNvPr>
          <p:cNvSpPr txBox="1"/>
          <p:nvPr/>
        </p:nvSpPr>
        <p:spPr>
          <a:xfrm>
            <a:off x="1197868" y="4293096"/>
            <a:ext cx="6552728" cy="1323439"/>
          </a:xfrm>
          <a:prstGeom prst="rect">
            <a:avLst/>
          </a:prstGeom>
          <a:solidFill>
            <a:schemeClr val="accent4">
              <a:lumMod val="40000"/>
              <a:lumOff val="60000"/>
            </a:schemeClr>
          </a:solidFill>
        </p:spPr>
        <p:txBody>
          <a:bodyPr wrap="square" rtlCol="0">
            <a:spAutoFit/>
          </a:bodyPr>
          <a:lstStyle/>
          <a:p>
            <a:pPr latinLnBrk="1"/>
            <a:r>
              <a:rPr lang="en-US" altLang="zh-CN" sz="1400" dirty="0"/>
              <a:t>1</a:t>
            </a:r>
            <a:r>
              <a:rPr lang="zh-CN" altLang="en-US" sz="1400" dirty="0"/>
              <a:t>、反斜杠可以用来转义，使用</a:t>
            </a:r>
            <a:r>
              <a:rPr lang="en-US" altLang="zh-CN" sz="1400" dirty="0"/>
              <a:t>r</a:t>
            </a:r>
            <a:r>
              <a:rPr lang="zh-CN" altLang="en-US" sz="1400" dirty="0"/>
              <a:t>可以让反斜杠不发生转义。</a:t>
            </a:r>
          </a:p>
          <a:p>
            <a:pPr latinLnBrk="1"/>
            <a:r>
              <a:rPr lang="en-US" altLang="zh-CN" sz="1400" dirty="0"/>
              <a:t>2</a:t>
            </a:r>
            <a:r>
              <a:rPr lang="zh-CN" altLang="en-US" sz="1400" dirty="0"/>
              <a:t>、字符串可以用</a:t>
            </a:r>
            <a:r>
              <a:rPr lang="en-US" altLang="zh-CN" sz="1400" dirty="0"/>
              <a:t>+</a:t>
            </a:r>
            <a:r>
              <a:rPr lang="zh-CN" altLang="en-US" sz="1400" dirty="0"/>
              <a:t>运算符连接在一起，用*运算符重复。</a:t>
            </a:r>
          </a:p>
          <a:p>
            <a:pPr latinLnBrk="1"/>
            <a:r>
              <a:rPr lang="en-US" altLang="zh-CN" sz="1400" dirty="0"/>
              <a:t>3</a:t>
            </a:r>
            <a:r>
              <a:rPr lang="zh-CN" altLang="en-US" sz="1400" dirty="0"/>
              <a:t>、</a:t>
            </a:r>
            <a:r>
              <a:rPr lang="en-US" altLang="zh-CN" sz="1400" dirty="0"/>
              <a:t>Python</a:t>
            </a:r>
            <a:r>
              <a:rPr lang="zh-CN" altLang="en-US" sz="1400" dirty="0"/>
              <a:t>中的字符串有两种索引方式，从左往右以</a:t>
            </a:r>
            <a:r>
              <a:rPr lang="en-US" altLang="zh-CN" sz="1400" dirty="0"/>
              <a:t>0</a:t>
            </a:r>
            <a:r>
              <a:rPr lang="zh-CN" altLang="en-US" sz="1400" dirty="0"/>
              <a:t>开始，从右往左以</a:t>
            </a:r>
            <a:r>
              <a:rPr lang="en-US" altLang="zh-CN" sz="1400" dirty="0"/>
              <a:t>-1</a:t>
            </a:r>
            <a:r>
              <a:rPr lang="zh-CN" altLang="en-US" sz="1400" dirty="0"/>
              <a:t>开始。</a:t>
            </a:r>
          </a:p>
          <a:p>
            <a:pPr latinLnBrk="1"/>
            <a:r>
              <a:rPr lang="en-US" altLang="zh-CN" sz="1400" dirty="0"/>
              <a:t>4</a:t>
            </a:r>
            <a:r>
              <a:rPr lang="zh-CN" altLang="en-US" sz="1400" dirty="0"/>
              <a:t>、</a:t>
            </a:r>
            <a:r>
              <a:rPr lang="en-US" altLang="zh-CN" sz="1400" dirty="0"/>
              <a:t>Python</a:t>
            </a:r>
            <a:r>
              <a:rPr lang="zh-CN" altLang="en-US" sz="1400" dirty="0"/>
              <a:t>中的字符串不能改变。</a:t>
            </a:r>
          </a:p>
          <a:p>
            <a:endParaRPr lang="zh-CN" altLang="en-US" dirty="0"/>
          </a:p>
        </p:txBody>
      </p:sp>
    </p:spTree>
    <p:extLst>
      <p:ext uri="{BB962C8B-B14F-4D97-AF65-F5344CB8AC3E}">
        <p14:creationId xmlns:p14="http://schemas.microsoft.com/office/powerpoint/2010/main" val="2453835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35A8D32-6ED0-41D2-A2B1-21DECE7AD5EA}"/>
              </a:ext>
            </a:extLst>
          </p:cNvPr>
          <p:cNvSpPr>
            <a:spLocks noGrp="1"/>
          </p:cNvSpPr>
          <p:nvPr>
            <p:ph idx="1"/>
          </p:nvPr>
        </p:nvSpPr>
        <p:spPr>
          <a:xfrm>
            <a:off x="1117309" y="620688"/>
            <a:ext cx="10157354" cy="5551512"/>
          </a:xfrm>
        </p:spPr>
        <p:txBody>
          <a:bodyPr/>
          <a:lstStyle/>
          <a:p>
            <a:r>
              <a:rPr lang="en-US" altLang="zh-CN" dirty="0"/>
              <a:t>Python 2 </a:t>
            </a:r>
            <a:r>
              <a:rPr lang="zh-CN" altLang="en-US" dirty="0"/>
              <a:t>与 </a:t>
            </a:r>
            <a:r>
              <a:rPr lang="en-US" altLang="zh-CN" dirty="0"/>
              <a:t>Python3 </a:t>
            </a:r>
            <a:r>
              <a:rPr lang="zh-CN" altLang="en-US" dirty="0"/>
              <a:t>区别</a:t>
            </a:r>
            <a:endParaRPr lang="en-US" altLang="zh-CN" dirty="0"/>
          </a:p>
          <a:p>
            <a:pPr marL="0" lvl="0" indent="0" fontAlgn="base">
              <a:lnSpc>
                <a:spcPct val="75000"/>
              </a:lnSpc>
              <a:spcAft>
                <a:spcPct val="0"/>
              </a:spcAft>
              <a:buNone/>
            </a:pPr>
            <a:r>
              <a:rPr lang="en-US" altLang="zh-CN" sz="1400" b="1" dirty="0"/>
              <a:t>1</a:t>
            </a:r>
            <a:r>
              <a:rPr lang="zh-CN" altLang="zh-CN" sz="1400" b="1" dirty="0"/>
              <a:t>.默认字符</a:t>
            </a:r>
          </a:p>
          <a:p>
            <a:pPr marL="0" lvl="0" indent="0" defTabSz="914400" eaLnBrk="0" fontAlgn="base" hangingPunct="0">
              <a:lnSpc>
                <a:spcPct val="100000"/>
              </a:lnSpc>
              <a:spcBef>
                <a:spcPct val="0"/>
              </a:spcBef>
              <a:spcAft>
                <a:spcPct val="0"/>
              </a:spcAft>
              <a:buSzTx/>
              <a:buNone/>
            </a:pPr>
            <a:r>
              <a:rPr lang="zh-CN" altLang="zh-CN" sz="1400" dirty="0">
                <a:latin typeface="Arial" panose="020B0604020202020204" pitchFamily="34" charset="0"/>
              </a:rPr>
              <a:t>python2中默认的字符串类型默认是ASCII，python3中默认的字符串类型是Unicode。</a:t>
            </a:r>
            <a:endParaRPr lang="en-US" altLang="zh-CN" sz="1400" dirty="0">
              <a:latin typeface="Arial" panose="020B0604020202020204" pitchFamily="34" charset="0"/>
            </a:endParaRPr>
          </a:p>
          <a:p>
            <a:pPr marL="0" lvl="0" indent="0" defTabSz="914400" eaLnBrk="0" fontAlgn="base" hangingPunct="0">
              <a:lnSpc>
                <a:spcPct val="100000"/>
              </a:lnSpc>
              <a:spcBef>
                <a:spcPct val="0"/>
              </a:spcBef>
              <a:spcAft>
                <a:spcPct val="0"/>
              </a:spcAft>
              <a:buSzTx/>
              <a:buNone/>
            </a:pPr>
            <a:endParaRPr lang="en-US" altLang="zh-CN" sz="1400" dirty="0">
              <a:latin typeface="Arial" panose="020B0604020202020204" pitchFamily="34" charset="0"/>
            </a:endParaRPr>
          </a:p>
          <a:p>
            <a:pPr marL="0" lvl="0" indent="0" defTabSz="914400" eaLnBrk="0" fontAlgn="base" hangingPunct="0">
              <a:lnSpc>
                <a:spcPct val="100000"/>
              </a:lnSpc>
              <a:spcBef>
                <a:spcPct val="0"/>
              </a:spcBef>
              <a:spcAft>
                <a:spcPct val="0"/>
              </a:spcAft>
              <a:buSzTx/>
              <a:buNone/>
            </a:pPr>
            <a:r>
              <a:rPr lang="en-US" altLang="zh-CN" sz="1400" dirty="0">
                <a:latin typeface="Arial" panose="020B0604020202020204" pitchFamily="34" charset="0"/>
              </a:rPr>
              <a:t>Python3.x</a:t>
            </a:r>
          </a:p>
          <a:p>
            <a:pPr marL="0" indent="0">
              <a:buNone/>
            </a:pPr>
            <a:endParaRPr lang="en-US" altLang="zh-CN" dirty="0"/>
          </a:p>
          <a:p>
            <a:pPr marL="0" indent="0">
              <a:buNone/>
            </a:pPr>
            <a:endParaRPr lang="en-US" altLang="zh-CN" dirty="0"/>
          </a:p>
          <a:p>
            <a:pPr marL="0" indent="0">
              <a:buNone/>
            </a:pPr>
            <a:endParaRPr lang="en-US" altLang="zh-CN" dirty="0"/>
          </a:p>
          <a:p>
            <a:pPr marL="0" indent="0" defTabSz="914400" eaLnBrk="0" fontAlgn="base" hangingPunct="0">
              <a:lnSpc>
                <a:spcPct val="100000"/>
              </a:lnSpc>
              <a:spcBef>
                <a:spcPct val="0"/>
              </a:spcBef>
              <a:spcAft>
                <a:spcPct val="0"/>
              </a:spcAft>
              <a:buSzTx/>
              <a:buNone/>
            </a:pPr>
            <a:r>
              <a:rPr lang="en-US" altLang="zh-CN" sz="1400" dirty="0">
                <a:latin typeface="Arial" panose="020B0604020202020204" pitchFamily="34" charset="0"/>
              </a:rPr>
              <a:t>Python2.x</a:t>
            </a:r>
          </a:p>
          <a:p>
            <a:pPr marL="0" indent="0">
              <a:buNone/>
            </a:pPr>
            <a:endParaRPr lang="en-US" altLang="zh-CN" dirty="0"/>
          </a:p>
        </p:txBody>
      </p:sp>
      <p:pic>
        <p:nvPicPr>
          <p:cNvPr id="4" name="图片 3">
            <a:extLst>
              <a:ext uri="{FF2B5EF4-FFF2-40B4-BE49-F238E27FC236}">
                <a16:creationId xmlns:a16="http://schemas.microsoft.com/office/drawing/2014/main" id="{75D3BFCF-13F8-4C9F-9B75-3EB892B725C3}"/>
              </a:ext>
            </a:extLst>
          </p:cNvPr>
          <p:cNvPicPr>
            <a:picLocks noChangeAspect="1"/>
          </p:cNvPicPr>
          <p:nvPr/>
        </p:nvPicPr>
        <p:blipFill>
          <a:blip r:embed="rId2"/>
          <a:stretch>
            <a:fillRect/>
          </a:stretch>
        </p:blipFill>
        <p:spPr>
          <a:xfrm>
            <a:off x="1197868" y="2276872"/>
            <a:ext cx="7671252" cy="1296144"/>
          </a:xfrm>
          <a:prstGeom prst="rect">
            <a:avLst/>
          </a:prstGeom>
        </p:spPr>
      </p:pic>
      <p:pic>
        <p:nvPicPr>
          <p:cNvPr id="5" name="图片 4">
            <a:extLst>
              <a:ext uri="{FF2B5EF4-FFF2-40B4-BE49-F238E27FC236}">
                <a16:creationId xmlns:a16="http://schemas.microsoft.com/office/drawing/2014/main" id="{C7E2ADCC-AB0F-42F1-87B4-F520250ADDCF}"/>
              </a:ext>
            </a:extLst>
          </p:cNvPr>
          <p:cNvPicPr>
            <a:picLocks noChangeAspect="1"/>
          </p:cNvPicPr>
          <p:nvPr/>
        </p:nvPicPr>
        <p:blipFill>
          <a:blip r:embed="rId3"/>
          <a:stretch>
            <a:fillRect/>
          </a:stretch>
        </p:blipFill>
        <p:spPr>
          <a:xfrm>
            <a:off x="1197868" y="4293096"/>
            <a:ext cx="4543425" cy="1685925"/>
          </a:xfrm>
          <a:prstGeom prst="rect">
            <a:avLst/>
          </a:prstGeom>
        </p:spPr>
      </p:pic>
    </p:spTree>
    <p:extLst>
      <p:ext uri="{BB962C8B-B14F-4D97-AF65-F5344CB8AC3E}">
        <p14:creationId xmlns:p14="http://schemas.microsoft.com/office/powerpoint/2010/main" val="2770556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F975DE6-2BF1-4152-B23B-B544BCF62A34}"/>
              </a:ext>
            </a:extLst>
          </p:cNvPr>
          <p:cNvSpPr>
            <a:spLocks noGrp="1"/>
          </p:cNvSpPr>
          <p:nvPr>
            <p:ph idx="1"/>
          </p:nvPr>
        </p:nvSpPr>
        <p:spPr>
          <a:xfrm>
            <a:off x="1117309" y="692696"/>
            <a:ext cx="10157354" cy="5479504"/>
          </a:xfrm>
        </p:spPr>
        <p:txBody>
          <a:bodyPr>
            <a:normAutofit fontScale="92500" lnSpcReduction="20000"/>
          </a:bodyPr>
          <a:lstStyle/>
          <a:p>
            <a:pPr marL="0" indent="0">
              <a:buNone/>
            </a:pPr>
            <a:r>
              <a:rPr lang="en-US" altLang="zh-CN" sz="1500" b="1" dirty="0"/>
              <a:t>3.</a:t>
            </a:r>
            <a:r>
              <a:rPr lang="zh-CN" altLang="en-US" sz="1500" b="1" dirty="0"/>
              <a:t>字符串类型</a:t>
            </a:r>
            <a:endParaRPr lang="en-US" altLang="zh-CN" sz="1500" b="1" dirty="0"/>
          </a:p>
          <a:p>
            <a:pPr marL="0" indent="0">
              <a:buNone/>
            </a:pPr>
            <a:r>
              <a:rPr lang="zh-CN" altLang="zh-CN" sz="1400" dirty="0"/>
              <a:t>python中有两种字符类型：字节字符串和文本字符串。</a:t>
            </a:r>
          </a:p>
          <a:p>
            <a:pPr marL="0" indent="0">
              <a:buNone/>
            </a:pPr>
            <a:endParaRPr lang="en-US" altLang="zh-CN" sz="1400" dirty="0"/>
          </a:p>
          <a:p>
            <a:endParaRPr lang="en-US" altLang="zh-CN" sz="1400" dirty="0"/>
          </a:p>
          <a:p>
            <a:endParaRPr lang="en-US" altLang="zh-CN" sz="1400" dirty="0"/>
          </a:p>
          <a:p>
            <a:pPr marL="0" indent="0">
              <a:buNone/>
            </a:pPr>
            <a:r>
              <a:rPr lang="en-US" altLang="zh-CN" sz="1400" dirty="0"/>
              <a:t> </a:t>
            </a:r>
          </a:p>
          <a:p>
            <a:pPr marL="0" indent="0">
              <a:buNone/>
            </a:pPr>
            <a:r>
              <a:rPr lang="en-US" altLang="zh-CN" sz="1400" dirty="0"/>
              <a:t>Unicode </a:t>
            </a:r>
            <a:r>
              <a:rPr lang="zh-CN" altLang="en-US" sz="1400" dirty="0"/>
              <a:t>是「字符集」为每一个「字符」分配一个唯一的 </a:t>
            </a:r>
            <a:r>
              <a:rPr lang="en-US" altLang="zh-CN" sz="1400" dirty="0"/>
              <a:t>ID</a:t>
            </a:r>
            <a:r>
              <a:rPr lang="zh-CN" altLang="en-US" sz="1400" dirty="0"/>
              <a:t>（学名为码位 </a:t>
            </a:r>
            <a:r>
              <a:rPr lang="en-US" altLang="zh-CN" sz="1400" dirty="0"/>
              <a:t>/ </a:t>
            </a:r>
            <a:r>
              <a:rPr lang="zh-CN" altLang="en-US" sz="1400" dirty="0"/>
              <a:t>码点 </a:t>
            </a:r>
            <a:r>
              <a:rPr lang="en-US" altLang="zh-CN" sz="1400" dirty="0"/>
              <a:t>/ Code Point</a:t>
            </a:r>
            <a:r>
              <a:rPr lang="zh-CN" altLang="en-US" sz="1400" dirty="0"/>
              <a:t>）</a:t>
            </a:r>
          </a:p>
          <a:p>
            <a:pPr marL="0" indent="0">
              <a:buNone/>
            </a:pPr>
            <a:r>
              <a:rPr lang="zh-CN" altLang="en-US" sz="1400" dirty="0"/>
              <a:t>编码规则：将「码位」转换为字节序列的规则（编码</a:t>
            </a:r>
            <a:r>
              <a:rPr lang="en-US" altLang="zh-CN" sz="1400" dirty="0"/>
              <a:t>/</a:t>
            </a:r>
            <a:r>
              <a:rPr lang="zh-CN" altLang="en-US" sz="1400" dirty="0"/>
              <a:t>解码 可以理解为 加密</a:t>
            </a:r>
            <a:r>
              <a:rPr lang="en-US" altLang="zh-CN" sz="1400" dirty="0"/>
              <a:t>/</a:t>
            </a:r>
            <a:r>
              <a:rPr lang="zh-CN" altLang="en-US" sz="1400" dirty="0"/>
              <a:t>解密 的过程）</a:t>
            </a:r>
            <a:endParaRPr lang="en-US" altLang="zh-CN" sz="1400" dirty="0"/>
          </a:p>
          <a:p>
            <a:pPr marL="0" indent="0">
              <a:buNone/>
            </a:pPr>
            <a:r>
              <a:rPr lang="en-US" altLang="zh-CN" sz="1400" dirty="0"/>
              <a:t>【</a:t>
            </a:r>
            <a:r>
              <a:rPr lang="en-US" altLang="zh-CN" sz="1400" dirty="0">
                <a:solidFill>
                  <a:srgbClr val="FF0000"/>
                </a:solidFill>
              </a:rPr>
              <a:t>utf-8</a:t>
            </a:r>
            <a:r>
              <a:rPr lang="en-US" altLang="zh-CN" sz="1400" dirty="0"/>
              <a:t> </a:t>
            </a:r>
            <a:r>
              <a:rPr lang="en-US" altLang="zh-CN" sz="1400" dirty="0">
                <a:solidFill>
                  <a:srgbClr val="00B050"/>
                </a:solidFill>
              </a:rPr>
              <a:t>utf-16</a:t>
            </a:r>
            <a:r>
              <a:rPr lang="en-US" altLang="zh-CN" sz="1400" dirty="0"/>
              <a:t> </a:t>
            </a:r>
            <a:r>
              <a:rPr lang="en-US" altLang="zh-CN" sz="1400" dirty="0">
                <a:solidFill>
                  <a:srgbClr val="CC00CC"/>
                </a:solidFill>
              </a:rPr>
              <a:t>utf-32</a:t>
            </a:r>
            <a:r>
              <a:rPr lang="en-US" altLang="zh-CN" sz="1400" dirty="0"/>
              <a:t>】</a:t>
            </a:r>
            <a:endParaRPr lang="zh-CN" altLang="en-US" sz="1400" dirty="0"/>
          </a:p>
          <a:p>
            <a:pPr marL="0" indent="0">
              <a:buNone/>
            </a:pPr>
            <a:r>
              <a:rPr lang="en-US" altLang="zh-CN" sz="1400" dirty="0"/>
              <a:t>UTF-8</a:t>
            </a:r>
            <a:r>
              <a:rPr lang="zh-CN" altLang="en-US" sz="1400" dirty="0"/>
              <a:t>：</a:t>
            </a:r>
            <a:endParaRPr lang="en-US" altLang="zh-CN" sz="1400" dirty="0"/>
          </a:p>
          <a:p>
            <a:pPr marL="0" indent="0">
              <a:buNone/>
            </a:pPr>
            <a:r>
              <a:rPr lang="en-US" altLang="zh-CN" sz="1400" dirty="0"/>
              <a:t>U+ 0000 ~ U+ 007F: 0XXXXXXX </a:t>
            </a:r>
          </a:p>
          <a:p>
            <a:pPr marL="0" indent="0">
              <a:buNone/>
            </a:pPr>
            <a:r>
              <a:rPr lang="en-US" altLang="zh-CN" sz="1400" dirty="0"/>
              <a:t>U+ 0080 ~ U+ 07FF: 110XXXXX 10XXXXXX</a:t>
            </a:r>
          </a:p>
          <a:p>
            <a:pPr marL="0" indent="0">
              <a:buNone/>
            </a:pPr>
            <a:r>
              <a:rPr lang="en-US" altLang="zh-CN" sz="1400" dirty="0"/>
              <a:t> U+ 0800 ~ U+ FFFF: 1110XXXX 10XXXXXX </a:t>
            </a:r>
            <a:r>
              <a:rPr lang="en-US" altLang="zh-CN" sz="1400" dirty="0" err="1"/>
              <a:t>10XXXXXX</a:t>
            </a:r>
            <a:r>
              <a:rPr lang="en-US" altLang="zh-CN" sz="1400" dirty="0"/>
              <a:t> </a:t>
            </a:r>
          </a:p>
          <a:p>
            <a:pPr marL="0" indent="0">
              <a:buNone/>
            </a:pPr>
            <a:r>
              <a:rPr lang="en-US" altLang="zh-CN" sz="1400" dirty="0"/>
              <a:t>U+10000 ~ U+1FFFF: 11110XXX 10XXXXXX </a:t>
            </a:r>
            <a:r>
              <a:rPr lang="en-US" altLang="zh-CN" sz="1400" dirty="0" err="1"/>
              <a:t>10XXXXXX</a:t>
            </a:r>
            <a:r>
              <a:rPr lang="en-US" altLang="zh-CN" sz="1400" dirty="0"/>
              <a:t> </a:t>
            </a:r>
            <a:r>
              <a:rPr lang="en-US" altLang="zh-CN" sz="1400" dirty="0" err="1"/>
              <a:t>10XXXXXX</a:t>
            </a:r>
            <a:endParaRPr lang="en-US" altLang="zh-CN" sz="1400" dirty="0"/>
          </a:p>
          <a:p>
            <a:pPr marL="0" indent="0">
              <a:buNone/>
            </a:pPr>
            <a:endParaRPr lang="en-US" altLang="zh-CN" sz="1400" dirty="0"/>
          </a:p>
          <a:p>
            <a:pPr marL="0" indent="0">
              <a:buNone/>
            </a:pPr>
            <a:endParaRPr lang="en-US" altLang="zh-CN" sz="1400" dirty="0"/>
          </a:p>
        </p:txBody>
      </p:sp>
      <p:graphicFrame>
        <p:nvGraphicFramePr>
          <p:cNvPr id="2" name="表格 1">
            <a:extLst>
              <a:ext uri="{FF2B5EF4-FFF2-40B4-BE49-F238E27FC236}">
                <a16:creationId xmlns:a16="http://schemas.microsoft.com/office/drawing/2014/main" id="{208DD68C-BDDA-46CB-A01E-DFD14D5C4A13}"/>
              </a:ext>
            </a:extLst>
          </p:cNvPr>
          <p:cNvGraphicFramePr>
            <a:graphicFrameLocks noGrp="1"/>
          </p:cNvGraphicFramePr>
          <p:nvPr>
            <p:extLst>
              <p:ext uri="{D42A27DB-BD31-4B8C-83A1-F6EECF244321}">
                <p14:modId xmlns:p14="http://schemas.microsoft.com/office/powerpoint/2010/main" val="644194927"/>
              </p:ext>
            </p:extLst>
          </p:nvPr>
        </p:nvGraphicFramePr>
        <p:xfrm>
          <a:off x="1269876" y="1628800"/>
          <a:ext cx="5455395" cy="1101991"/>
        </p:xfrm>
        <a:graphic>
          <a:graphicData uri="http://schemas.openxmlformats.org/drawingml/2006/table">
            <a:tbl>
              <a:tblPr>
                <a:tableStyleId>{775DCB02-9BB8-47FD-8907-85C794F793BA}</a:tableStyleId>
              </a:tblPr>
              <a:tblGrid>
                <a:gridCol w="1818465">
                  <a:extLst>
                    <a:ext uri="{9D8B030D-6E8A-4147-A177-3AD203B41FA5}">
                      <a16:colId xmlns:a16="http://schemas.microsoft.com/office/drawing/2014/main" val="102217091"/>
                    </a:ext>
                  </a:extLst>
                </a:gridCol>
                <a:gridCol w="1818465">
                  <a:extLst>
                    <a:ext uri="{9D8B030D-6E8A-4147-A177-3AD203B41FA5}">
                      <a16:colId xmlns:a16="http://schemas.microsoft.com/office/drawing/2014/main" val="2161419012"/>
                    </a:ext>
                  </a:extLst>
                </a:gridCol>
                <a:gridCol w="1818465">
                  <a:extLst>
                    <a:ext uri="{9D8B030D-6E8A-4147-A177-3AD203B41FA5}">
                      <a16:colId xmlns:a16="http://schemas.microsoft.com/office/drawing/2014/main" val="2089976317"/>
                    </a:ext>
                  </a:extLst>
                </a:gridCol>
              </a:tblGrid>
              <a:tr h="370471">
                <a:tc>
                  <a:txBody>
                    <a:bodyPr/>
                    <a:lstStyle/>
                    <a:p>
                      <a:pPr algn="l" latinLnBrk="1"/>
                      <a:r>
                        <a:rPr lang="zh-CN" altLang="en-US" sz="1400" dirty="0">
                          <a:effectLst/>
                        </a:rPr>
                        <a:t>版本</a:t>
                      </a:r>
                      <a:endParaRPr lang="zh-CN" altLang="en-US" sz="1400" b="0" dirty="0">
                        <a:solidFill>
                          <a:srgbClr val="4F4F4F"/>
                        </a:solidFill>
                        <a:effectLst/>
                      </a:endParaRPr>
                    </a:p>
                  </a:txBody>
                  <a:tcPr marL="76200" marR="76200" marT="76200" marB="76200" anchor="ctr"/>
                </a:tc>
                <a:tc>
                  <a:txBody>
                    <a:bodyPr/>
                    <a:lstStyle/>
                    <a:p>
                      <a:pPr algn="l" latinLnBrk="1"/>
                      <a:r>
                        <a:rPr lang="en-US" sz="1400">
                          <a:effectLst/>
                        </a:rPr>
                        <a:t>python2</a:t>
                      </a:r>
                      <a:endParaRPr lang="en-US" sz="1400" b="0">
                        <a:solidFill>
                          <a:srgbClr val="4F4F4F"/>
                        </a:solidFill>
                        <a:effectLst/>
                      </a:endParaRPr>
                    </a:p>
                  </a:txBody>
                  <a:tcPr marL="76200" marR="76200" marT="76200" marB="76200" anchor="ctr"/>
                </a:tc>
                <a:tc>
                  <a:txBody>
                    <a:bodyPr/>
                    <a:lstStyle/>
                    <a:p>
                      <a:pPr algn="l" latinLnBrk="1"/>
                      <a:r>
                        <a:rPr lang="en-US" sz="1400">
                          <a:effectLst/>
                        </a:rPr>
                        <a:t>python3</a:t>
                      </a:r>
                      <a:endParaRPr lang="en-US" sz="1400" b="0">
                        <a:solidFill>
                          <a:srgbClr val="4F4F4F"/>
                        </a:solidFill>
                        <a:effectLst/>
                      </a:endParaRPr>
                    </a:p>
                  </a:txBody>
                  <a:tcPr marL="76200" marR="76200" marT="76200" marB="76200" anchor="ctr"/>
                </a:tc>
                <a:extLst>
                  <a:ext uri="{0D108BD9-81ED-4DB2-BD59-A6C34878D82A}">
                    <a16:rowId xmlns:a16="http://schemas.microsoft.com/office/drawing/2014/main" val="2701872247"/>
                  </a:ext>
                </a:extLst>
              </a:tr>
              <a:tr h="253956">
                <a:tc>
                  <a:txBody>
                    <a:bodyPr/>
                    <a:lstStyle/>
                    <a:p>
                      <a:pPr algn="l" latinLnBrk="1"/>
                      <a:r>
                        <a:rPr lang="zh-CN" altLang="en-US" sz="1400" dirty="0">
                          <a:effectLst/>
                        </a:rPr>
                        <a:t>字节字符串</a:t>
                      </a:r>
                      <a:endParaRPr lang="zh-CN" altLang="en-US" sz="1400" b="0" dirty="0">
                        <a:solidFill>
                          <a:srgbClr val="4F4F4F"/>
                        </a:solidFill>
                        <a:effectLst/>
                      </a:endParaRPr>
                    </a:p>
                  </a:txBody>
                  <a:tcPr marL="76200" marR="76200" marT="76200" marB="76200" anchor="ctr"/>
                </a:tc>
                <a:tc>
                  <a:txBody>
                    <a:bodyPr/>
                    <a:lstStyle/>
                    <a:p>
                      <a:pPr algn="l" latinLnBrk="1"/>
                      <a:r>
                        <a:rPr lang="en-US" sz="1400" dirty="0">
                          <a:effectLst/>
                        </a:rPr>
                        <a:t>str</a:t>
                      </a:r>
                      <a:endParaRPr lang="en-US" sz="1400" b="0" dirty="0">
                        <a:solidFill>
                          <a:srgbClr val="4F4F4F"/>
                        </a:solidFill>
                        <a:effectLst/>
                      </a:endParaRPr>
                    </a:p>
                  </a:txBody>
                  <a:tcPr marL="76200" marR="76200" marT="76200" marB="76200" anchor="ctr"/>
                </a:tc>
                <a:tc>
                  <a:txBody>
                    <a:bodyPr/>
                    <a:lstStyle/>
                    <a:p>
                      <a:pPr algn="l" latinLnBrk="1"/>
                      <a:r>
                        <a:rPr lang="en-US" sz="1400" dirty="0">
                          <a:effectLst/>
                        </a:rPr>
                        <a:t>bytes</a:t>
                      </a:r>
                      <a:endParaRPr lang="en-US" sz="1400" b="0" dirty="0">
                        <a:solidFill>
                          <a:srgbClr val="4F4F4F"/>
                        </a:solidFill>
                        <a:effectLst/>
                      </a:endParaRPr>
                    </a:p>
                  </a:txBody>
                  <a:tcPr marL="76200" marR="76200" marT="76200" marB="76200" anchor="ctr"/>
                </a:tc>
                <a:extLst>
                  <a:ext uri="{0D108BD9-81ED-4DB2-BD59-A6C34878D82A}">
                    <a16:rowId xmlns:a16="http://schemas.microsoft.com/office/drawing/2014/main" val="2770561765"/>
                  </a:ext>
                </a:extLst>
              </a:tr>
              <a:tr h="0">
                <a:tc>
                  <a:txBody>
                    <a:bodyPr/>
                    <a:lstStyle/>
                    <a:p>
                      <a:pPr algn="l" latinLnBrk="1"/>
                      <a:r>
                        <a:rPr lang="zh-CN" altLang="en-US" sz="1400" dirty="0">
                          <a:effectLst/>
                        </a:rPr>
                        <a:t>文本字符串</a:t>
                      </a:r>
                      <a:endParaRPr lang="zh-CN" altLang="en-US" sz="1400" b="0" dirty="0">
                        <a:solidFill>
                          <a:srgbClr val="4F4F4F"/>
                        </a:solidFill>
                        <a:effectLst/>
                      </a:endParaRPr>
                    </a:p>
                  </a:txBody>
                  <a:tcPr marL="76200" marR="76200" marT="76200" marB="76200" anchor="ctr"/>
                </a:tc>
                <a:tc>
                  <a:txBody>
                    <a:bodyPr/>
                    <a:lstStyle/>
                    <a:p>
                      <a:pPr algn="l" latinLnBrk="1"/>
                      <a:r>
                        <a:rPr lang="en-US" sz="1400" dirty="0">
                          <a:effectLst/>
                        </a:rPr>
                        <a:t>Unicode</a:t>
                      </a:r>
                      <a:endParaRPr lang="en-US" sz="1400" b="0" dirty="0">
                        <a:solidFill>
                          <a:srgbClr val="4F4F4F"/>
                        </a:solidFill>
                        <a:effectLst/>
                      </a:endParaRPr>
                    </a:p>
                  </a:txBody>
                  <a:tcPr marL="76200" marR="76200" marT="76200" marB="76200" anchor="ctr"/>
                </a:tc>
                <a:tc>
                  <a:txBody>
                    <a:bodyPr/>
                    <a:lstStyle/>
                    <a:p>
                      <a:pPr algn="l" latinLnBrk="1"/>
                      <a:r>
                        <a:rPr lang="en-US" sz="1400" dirty="0">
                          <a:effectLst/>
                        </a:rPr>
                        <a:t>str</a:t>
                      </a:r>
                      <a:endParaRPr lang="en-US" sz="1400" b="0" dirty="0">
                        <a:solidFill>
                          <a:srgbClr val="4F4F4F"/>
                        </a:solidFill>
                        <a:effectLst/>
                      </a:endParaRPr>
                    </a:p>
                  </a:txBody>
                  <a:tcPr marL="76200" marR="76200" marT="76200" marB="76200" anchor="ctr"/>
                </a:tc>
                <a:extLst>
                  <a:ext uri="{0D108BD9-81ED-4DB2-BD59-A6C34878D82A}">
                    <a16:rowId xmlns:a16="http://schemas.microsoft.com/office/drawing/2014/main" val="3806260781"/>
                  </a:ext>
                </a:extLst>
              </a:tr>
            </a:tbl>
          </a:graphicData>
        </a:graphic>
      </p:graphicFrame>
    </p:spTree>
    <p:extLst>
      <p:ext uri="{BB962C8B-B14F-4D97-AF65-F5344CB8AC3E}">
        <p14:creationId xmlns:p14="http://schemas.microsoft.com/office/powerpoint/2010/main" val="1693965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右 3">
            <a:extLst>
              <a:ext uri="{FF2B5EF4-FFF2-40B4-BE49-F238E27FC236}">
                <a16:creationId xmlns:a16="http://schemas.microsoft.com/office/drawing/2014/main" id="{F7830867-A609-4E0A-848B-A18A4701B454}"/>
              </a:ext>
            </a:extLst>
          </p:cNvPr>
          <p:cNvSpPr/>
          <p:nvPr/>
        </p:nvSpPr>
        <p:spPr>
          <a:xfrm>
            <a:off x="1701924" y="1754376"/>
            <a:ext cx="2736304" cy="936104"/>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严  </a:t>
            </a:r>
            <a:r>
              <a:rPr lang="en-US" altLang="zh-CN" dirty="0"/>
              <a:t>0x4e25</a:t>
            </a:r>
            <a:endParaRPr lang="zh-CN" altLang="en-US" dirty="0"/>
          </a:p>
        </p:txBody>
      </p:sp>
      <p:pic>
        <p:nvPicPr>
          <p:cNvPr id="5" name="图片 4">
            <a:extLst>
              <a:ext uri="{FF2B5EF4-FFF2-40B4-BE49-F238E27FC236}">
                <a16:creationId xmlns:a16="http://schemas.microsoft.com/office/drawing/2014/main" id="{BE5168A7-01E0-4DBC-8CAE-3CAB41D2DA12}"/>
              </a:ext>
            </a:extLst>
          </p:cNvPr>
          <p:cNvPicPr>
            <a:picLocks noChangeAspect="1"/>
          </p:cNvPicPr>
          <p:nvPr/>
        </p:nvPicPr>
        <p:blipFill>
          <a:blip r:embed="rId2"/>
          <a:stretch>
            <a:fillRect/>
          </a:stretch>
        </p:blipFill>
        <p:spPr>
          <a:xfrm>
            <a:off x="6454452" y="1050853"/>
            <a:ext cx="3927571" cy="2343150"/>
          </a:xfrm>
          <a:prstGeom prst="rect">
            <a:avLst/>
          </a:prstGeom>
        </p:spPr>
      </p:pic>
      <p:pic>
        <p:nvPicPr>
          <p:cNvPr id="6" name="图片 5">
            <a:extLst>
              <a:ext uri="{FF2B5EF4-FFF2-40B4-BE49-F238E27FC236}">
                <a16:creationId xmlns:a16="http://schemas.microsoft.com/office/drawing/2014/main" id="{9B821FEC-07E2-44E5-B50B-B8D98D71EF06}"/>
              </a:ext>
            </a:extLst>
          </p:cNvPr>
          <p:cNvPicPr>
            <a:picLocks noChangeAspect="1"/>
          </p:cNvPicPr>
          <p:nvPr/>
        </p:nvPicPr>
        <p:blipFill>
          <a:blip r:embed="rId3"/>
          <a:stretch>
            <a:fillRect/>
          </a:stretch>
        </p:blipFill>
        <p:spPr>
          <a:xfrm>
            <a:off x="6746029" y="3905222"/>
            <a:ext cx="3200400" cy="2209800"/>
          </a:xfrm>
          <a:prstGeom prst="rect">
            <a:avLst/>
          </a:prstGeom>
        </p:spPr>
      </p:pic>
      <p:sp>
        <p:nvSpPr>
          <p:cNvPr id="8" name="箭头: 右 7">
            <a:extLst>
              <a:ext uri="{FF2B5EF4-FFF2-40B4-BE49-F238E27FC236}">
                <a16:creationId xmlns:a16="http://schemas.microsoft.com/office/drawing/2014/main" id="{8CFF5069-0182-48F5-8C90-C104BE316E53}"/>
              </a:ext>
            </a:extLst>
          </p:cNvPr>
          <p:cNvSpPr/>
          <p:nvPr/>
        </p:nvSpPr>
        <p:spPr>
          <a:xfrm>
            <a:off x="1701924" y="4542070"/>
            <a:ext cx="2736304" cy="936104"/>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6</a:t>
            </a:r>
            <a:r>
              <a:rPr lang="zh-CN" altLang="en-US" dirty="0"/>
              <a:t>  </a:t>
            </a:r>
            <a:r>
              <a:rPr lang="en-US" altLang="zh-CN" dirty="0"/>
              <a:t>0x0036</a:t>
            </a:r>
            <a:endParaRPr lang="zh-CN" altLang="en-US" dirty="0"/>
          </a:p>
        </p:txBody>
      </p:sp>
      <p:sp>
        <p:nvSpPr>
          <p:cNvPr id="9" name="文本框 8">
            <a:extLst>
              <a:ext uri="{FF2B5EF4-FFF2-40B4-BE49-F238E27FC236}">
                <a16:creationId xmlns:a16="http://schemas.microsoft.com/office/drawing/2014/main" id="{0B128838-630E-4C86-A416-01C71FD7CEDD}"/>
              </a:ext>
            </a:extLst>
          </p:cNvPr>
          <p:cNvSpPr txBox="1"/>
          <p:nvPr/>
        </p:nvSpPr>
        <p:spPr>
          <a:xfrm>
            <a:off x="1701924" y="2548348"/>
            <a:ext cx="4392488" cy="2616101"/>
          </a:xfrm>
          <a:prstGeom prst="rect">
            <a:avLst/>
          </a:prstGeom>
          <a:noFill/>
        </p:spPr>
        <p:txBody>
          <a:bodyPr wrap="square" rtlCol="0">
            <a:spAutoFit/>
          </a:bodyPr>
          <a:lstStyle/>
          <a:p>
            <a:r>
              <a:rPr lang="zh-CN" altLang="en-US" sz="1400" dirty="0"/>
              <a:t>第一种：</a:t>
            </a:r>
            <a:r>
              <a:rPr lang="en-US" altLang="zh-CN" sz="1400" dirty="0"/>
              <a:t>Unicode</a:t>
            </a:r>
            <a:r>
              <a:rPr lang="zh-CN" altLang="en-US" sz="1400" dirty="0"/>
              <a:t>从 </a:t>
            </a:r>
            <a:r>
              <a:rPr lang="en-US" altLang="zh-CN" sz="1400" dirty="0"/>
              <a:t>0x0000 </a:t>
            </a:r>
            <a:r>
              <a:rPr lang="zh-CN" altLang="en-US" sz="1400" dirty="0"/>
              <a:t>到 </a:t>
            </a:r>
            <a:r>
              <a:rPr lang="en-US" altLang="zh-CN" sz="1400" dirty="0"/>
              <a:t>0x007F </a:t>
            </a:r>
            <a:r>
              <a:rPr lang="zh-CN" altLang="en-US" sz="1400" dirty="0"/>
              <a:t>范围的，是不是有点熟悉？对，其实就是标准</a:t>
            </a:r>
            <a:r>
              <a:rPr lang="en-US" altLang="zh-CN" sz="1400" dirty="0"/>
              <a:t>ASCII</a:t>
            </a:r>
            <a:r>
              <a:rPr lang="zh-CN" altLang="en-US" sz="1400" dirty="0"/>
              <a:t>码里面的内容，所以直接去掉前面那个字节 </a:t>
            </a:r>
            <a:r>
              <a:rPr lang="en-US" altLang="zh-CN" sz="1400" dirty="0"/>
              <a:t>0x00</a:t>
            </a:r>
            <a:r>
              <a:rPr lang="zh-CN" altLang="en-US" sz="1400" dirty="0"/>
              <a:t>，使用其第二个字节（与</a:t>
            </a:r>
            <a:r>
              <a:rPr lang="en-US" altLang="zh-CN" sz="1400" dirty="0"/>
              <a:t>ASCII</a:t>
            </a:r>
            <a:r>
              <a:rPr lang="zh-CN" altLang="en-US" sz="1400" dirty="0"/>
              <a:t>码相同）作为其编码，即为单字节</a:t>
            </a:r>
            <a:r>
              <a:rPr lang="en-US" altLang="zh-CN" sz="1400" dirty="0"/>
              <a:t>UTF8</a:t>
            </a:r>
            <a:r>
              <a:rPr lang="zh-CN" altLang="en-US" sz="1400" dirty="0"/>
              <a:t>。</a:t>
            </a:r>
          </a:p>
          <a:p>
            <a:r>
              <a:rPr lang="zh-CN" altLang="en-US" sz="1400" dirty="0"/>
              <a:t>第二种：</a:t>
            </a:r>
            <a:r>
              <a:rPr lang="en-US" altLang="zh-CN" sz="1400" dirty="0"/>
              <a:t>Unicode</a:t>
            </a:r>
            <a:r>
              <a:rPr lang="zh-CN" altLang="en-US" sz="1400" dirty="0"/>
              <a:t>从 </a:t>
            </a:r>
            <a:r>
              <a:rPr lang="en-US" altLang="zh-CN" sz="1400" dirty="0"/>
              <a:t>0x0080 </a:t>
            </a:r>
            <a:r>
              <a:rPr lang="zh-CN" altLang="en-US" sz="1400" dirty="0"/>
              <a:t>到 </a:t>
            </a:r>
            <a:r>
              <a:rPr lang="en-US" altLang="zh-CN" sz="1400" dirty="0"/>
              <a:t>0x07FF </a:t>
            </a:r>
            <a:r>
              <a:rPr lang="zh-CN" altLang="en-US" sz="1400" dirty="0"/>
              <a:t>范围的，转换成双字节</a:t>
            </a:r>
            <a:r>
              <a:rPr lang="en-US" altLang="zh-CN" sz="1400" dirty="0"/>
              <a:t>UTF8</a:t>
            </a:r>
            <a:r>
              <a:rPr lang="zh-CN" altLang="en-US" sz="1400" dirty="0"/>
              <a:t>。</a:t>
            </a:r>
          </a:p>
          <a:p>
            <a:r>
              <a:rPr lang="zh-CN" altLang="en-US" sz="1400" dirty="0"/>
              <a:t>第三种：</a:t>
            </a:r>
            <a:r>
              <a:rPr lang="en-US" altLang="zh-CN" sz="1400" dirty="0"/>
              <a:t>Unicode</a:t>
            </a:r>
            <a:r>
              <a:rPr lang="zh-CN" altLang="en-US" sz="1400" dirty="0"/>
              <a:t>从 </a:t>
            </a:r>
            <a:r>
              <a:rPr lang="en-US" altLang="zh-CN" sz="1400" dirty="0"/>
              <a:t>0x8000 </a:t>
            </a:r>
            <a:r>
              <a:rPr lang="zh-CN" altLang="en-US" sz="1400" dirty="0"/>
              <a:t>到 </a:t>
            </a:r>
            <a:r>
              <a:rPr lang="en-US" altLang="zh-CN" sz="1400" dirty="0"/>
              <a:t>0xFFFF </a:t>
            </a:r>
            <a:r>
              <a:rPr lang="zh-CN" altLang="en-US" sz="1400" dirty="0"/>
              <a:t>范围的，转换成三字节</a:t>
            </a:r>
            <a:r>
              <a:rPr lang="en-US" altLang="zh-CN" sz="1400" dirty="0"/>
              <a:t>UTF8</a:t>
            </a:r>
            <a:r>
              <a:rPr lang="zh-CN" altLang="en-US" sz="1400" dirty="0"/>
              <a:t>，一般中文都是在这个范围里。</a:t>
            </a:r>
          </a:p>
          <a:p>
            <a:r>
              <a:rPr lang="zh-CN" altLang="en-US" sz="1400" dirty="0"/>
              <a:t>第四种：超过双字节的</a:t>
            </a:r>
            <a:r>
              <a:rPr lang="en-US" altLang="zh-CN" sz="1400" dirty="0"/>
              <a:t>Unicode</a:t>
            </a:r>
            <a:r>
              <a:rPr lang="zh-CN" altLang="en-US" sz="1400" dirty="0"/>
              <a:t>目前还没有广泛支持，不做讨论。</a:t>
            </a:r>
          </a:p>
          <a:p>
            <a:endParaRPr lang="zh-CN" altLang="en-US" dirty="0"/>
          </a:p>
        </p:txBody>
      </p:sp>
    </p:spTree>
    <p:extLst>
      <p:ext uri="{BB962C8B-B14F-4D97-AF65-F5344CB8AC3E}">
        <p14:creationId xmlns:p14="http://schemas.microsoft.com/office/powerpoint/2010/main" val="528094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0B78ED-396D-4025-BDAE-41D667056EE2}"/>
              </a:ext>
            </a:extLst>
          </p:cNvPr>
          <p:cNvSpPr>
            <a:spLocks noGrp="1"/>
          </p:cNvSpPr>
          <p:nvPr>
            <p:ph type="title"/>
          </p:nvPr>
        </p:nvSpPr>
        <p:spPr/>
        <p:txBody>
          <a:bodyPr/>
          <a:lstStyle/>
          <a:p>
            <a:r>
              <a:rPr lang="en-US" altLang="zh-CN" dirty="0" err="1"/>
              <a:t>Xgboost</a:t>
            </a:r>
            <a:r>
              <a:rPr lang="en-US" altLang="zh-CN" dirty="0"/>
              <a:t> </a:t>
            </a:r>
            <a:r>
              <a:rPr lang="zh-CN" altLang="en-US" dirty="0"/>
              <a:t>工具包</a:t>
            </a:r>
          </a:p>
        </p:txBody>
      </p:sp>
      <p:sp>
        <p:nvSpPr>
          <p:cNvPr id="3" name="内容占位符 2">
            <a:extLst>
              <a:ext uri="{FF2B5EF4-FFF2-40B4-BE49-F238E27FC236}">
                <a16:creationId xmlns:a16="http://schemas.microsoft.com/office/drawing/2014/main" id="{E238B7B4-7613-4A27-96E9-BE6EE9D41836}"/>
              </a:ext>
            </a:extLst>
          </p:cNvPr>
          <p:cNvSpPr>
            <a:spLocks noGrp="1"/>
          </p:cNvSpPr>
          <p:nvPr>
            <p:ph idx="1"/>
          </p:nvPr>
        </p:nvSpPr>
        <p:spPr>
          <a:xfrm>
            <a:off x="1117309" y="1701800"/>
            <a:ext cx="10157354" cy="4470400"/>
          </a:xfrm>
        </p:spPr>
        <p:txBody>
          <a:bodyPr>
            <a:normAutofit/>
          </a:bodyPr>
          <a:lstStyle/>
          <a:p>
            <a:pPr marL="0" indent="0">
              <a:buNone/>
            </a:pPr>
            <a:r>
              <a:rPr lang="en-US" altLang="zh-CN" sz="1400" b="1" dirty="0" err="1"/>
              <a:t>xgboost</a:t>
            </a:r>
            <a:r>
              <a:rPr lang="en-US" altLang="zh-CN" sz="1400" b="1" dirty="0"/>
              <a:t> </a:t>
            </a:r>
            <a:r>
              <a:rPr lang="zh-CN" altLang="en-US" sz="1400" b="1" dirty="0"/>
              <a:t>安装：</a:t>
            </a:r>
            <a:endParaRPr lang="en-US" altLang="zh-CN" sz="1400" b="1" dirty="0"/>
          </a:p>
          <a:p>
            <a:pPr marL="0" indent="0" defTabSz="914400" eaLnBrk="0" fontAlgn="base" hangingPunct="0">
              <a:lnSpc>
                <a:spcPct val="100000"/>
              </a:lnSpc>
              <a:spcBef>
                <a:spcPct val="0"/>
              </a:spcBef>
              <a:spcAft>
                <a:spcPct val="0"/>
              </a:spcAft>
              <a:buSzTx/>
              <a:buNone/>
            </a:pPr>
            <a:r>
              <a:rPr lang="zh-CN" altLang="zh-CN" sz="1400" dirty="0">
                <a:solidFill>
                  <a:srgbClr val="333333"/>
                </a:solidFill>
                <a:latin typeface="Consolas" panose="020B0609020204030204" pitchFamily="49" charset="0"/>
              </a:rPr>
              <a:t>git clone --recursive https://github.com/dmlc/xgboost </a:t>
            </a:r>
            <a:endParaRPr lang="en-US" altLang="zh-CN" sz="1400" dirty="0">
              <a:solidFill>
                <a:srgbClr val="333333"/>
              </a:solidFill>
              <a:latin typeface="Consolas" panose="020B0609020204030204" pitchFamily="49" charset="0"/>
            </a:endParaRPr>
          </a:p>
          <a:p>
            <a:pPr marL="0" indent="0" defTabSz="914400" eaLnBrk="0" fontAlgn="base" hangingPunct="0">
              <a:lnSpc>
                <a:spcPct val="100000"/>
              </a:lnSpc>
              <a:spcBef>
                <a:spcPct val="0"/>
              </a:spcBef>
              <a:spcAft>
                <a:spcPct val="0"/>
              </a:spcAft>
              <a:buSzTx/>
              <a:buNone/>
            </a:pPr>
            <a:r>
              <a:rPr lang="zh-CN" altLang="zh-CN" sz="1400" dirty="0">
                <a:solidFill>
                  <a:srgbClr val="333333"/>
                </a:solidFill>
                <a:latin typeface="Consolas" panose="020B0609020204030204" pitchFamily="49" charset="0"/>
              </a:rPr>
              <a:t>git submodule init </a:t>
            </a:r>
            <a:endParaRPr lang="en-US" altLang="zh-CN" sz="1400" dirty="0">
              <a:solidFill>
                <a:srgbClr val="333333"/>
              </a:solidFill>
              <a:latin typeface="Consolas" panose="020B0609020204030204" pitchFamily="49" charset="0"/>
            </a:endParaRPr>
          </a:p>
          <a:p>
            <a:pPr marL="0" indent="0" defTabSz="914400" eaLnBrk="0" fontAlgn="base" hangingPunct="0">
              <a:lnSpc>
                <a:spcPct val="100000"/>
              </a:lnSpc>
              <a:spcBef>
                <a:spcPct val="0"/>
              </a:spcBef>
              <a:spcAft>
                <a:spcPct val="0"/>
              </a:spcAft>
              <a:buSzTx/>
              <a:buNone/>
            </a:pPr>
            <a:r>
              <a:rPr lang="zh-CN" altLang="zh-CN" sz="1400" dirty="0">
                <a:solidFill>
                  <a:srgbClr val="333333"/>
                </a:solidFill>
                <a:latin typeface="Consolas" panose="020B0609020204030204" pitchFamily="49" charset="0"/>
              </a:rPr>
              <a:t>git submodule update </a:t>
            </a:r>
            <a:endParaRPr lang="en-US" altLang="zh-CN" sz="1400" dirty="0">
              <a:solidFill>
                <a:srgbClr val="333333"/>
              </a:solidFill>
              <a:latin typeface="Consolas" panose="020B0609020204030204" pitchFamily="49" charset="0"/>
            </a:endParaRPr>
          </a:p>
          <a:p>
            <a:pPr marL="0" indent="0">
              <a:buNone/>
            </a:pPr>
            <a:r>
              <a:rPr lang="en-US" altLang="zh-CN" sz="1400" b="1" dirty="0"/>
              <a:t>python3 </a:t>
            </a:r>
            <a:r>
              <a:rPr lang="zh-CN" altLang="en-US" sz="1400" b="1" dirty="0"/>
              <a:t>安装：</a:t>
            </a:r>
            <a:endParaRPr lang="en-US" altLang="zh-CN" sz="1400" b="1" dirty="0"/>
          </a:p>
          <a:p>
            <a:pPr marL="0" indent="0" defTabSz="914400" eaLnBrk="0" fontAlgn="base" hangingPunct="0">
              <a:lnSpc>
                <a:spcPct val="100000"/>
              </a:lnSpc>
              <a:spcBef>
                <a:spcPct val="0"/>
              </a:spcBef>
              <a:spcAft>
                <a:spcPct val="0"/>
              </a:spcAft>
              <a:buSzTx/>
              <a:buNone/>
            </a:pPr>
            <a:r>
              <a:rPr lang="en-US" altLang="zh-CN" sz="1400" dirty="0" err="1">
                <a:solidFill>
                  <a:srgbClr val="333333"/>
                </a:solidFill>
                <a:latin typeface="Consolas" panose="020B0609020204030204" pitchFamily="49" charset="0"/>
              </a:rPr>
              <a:t>sudo</a:t>
            </a:r>
            <a:r>
              <a:rPr lang="en-US" altLang="zh-CN" sz="1400" dirty="0">
                <a:solidFill>
                  <a:srgbClr val="333333"/>
                </a:solidFill>
                <a:latin typeface="Consolas" panose="020B0609020204030204" pitchFamily="49" charset="0"/>
              </a:rPr>
              <a:t> </a:t>
            </a:r>
            <a:r>
              <a:rPr lang="zh-CN" altLang="zh-CN" sz="1400" dirty="0">
                <a:solidFill>
                  <a:srgbClr val="333333"/>
                </a:solidFill>
                <a:latin typeface="Consolas" panose="020B0609020204030204" pitchFamily="49" charset="0"/>
              </a:rPr>
              <a:t>pip3 install xgboost </a:t>
            </a:r>
            <a:r>
              <a:rPr lang="en-US" altLang="zh-CN" sz="1400" dirty="0">
                <a:solidFill>
                  <a:srgbClr val="333333"/>
                </a:solidFill>
                <a:latin typeface="Consolas" panose="020B0609020204030204" pitchFamily="49" charset="0"/>
              </a:rPr>
              <a:t>    </a:t>
            </a:r>
            <a:endParaRPr lang="zh-CN" altLang="zh-CN" sz="1400" dirty="0">
              <a:solidFill>
                <a:srgbClr val="333333"/>
              </a:solidFill>
              <a:latin typeface="Consolas" panose="020B0609020204030204" pitchFamily="49" charset="0"/>
            </a:endParaRPr>
          </a:p>
          <a:p>
            <a:pPr marL="0" indent="0">
              <a:buNone/>
            </a:pPr>
            <a:r>
              <a:rPr lang="en-US" altLang="zh-CN" sz="1400" b="1" dirty="0"/>
              <a:t>GPU </a:t>
            </a:r>
            <a:r>
              <a:rPr lang="zh-CN" altLang="en-US" sz="1400" b="1" dirty="0"/>
              <a:t>支持：</a:t>
            </a:r>
            <a:endParaRPr lang="en-US" altLang="zh-CN" sz="1400" dirty="0">
              <a:solidFill>
                <a:srgbClr val="333333"/>
              </a:solidFill>
              <a:latin typeface="Consolas" panose="020B0609020204030204" pitchFamily="49" charset="0"/>
            </a:endParaRPr>
          </a:p>
          <a:p>
            <a:pPr marL="0" lvl="0" indent="0" defTabSz="914400" eaLnBrk="0" fontAlgn="base" hangingPunct="0">
              <a:lnSpc>
                <a:spcPct val="100000"/>
              </a:lnSpc>
              <a:spcBef>
                <a:spcPct val="0"/>
              </a:spcBef>
              <a:spcAft>
                <a:spcPct val="0"/>
              </a:spcAft>
              <a:buSzTx/>
              <a:buNone/>
            </a:pPr>
            <a:r>
              <a:rPr lang="zh-CN" altLang="zh-CN" sz="1400" dirty="0">
                <a:solidFill>
                  <a:srgbClr val="333333"/>
                </a:solidFill>
                <a:latin typeface="Consolas" panose="020B0609020204030204" pitchFamily="49" charset="0"/>
              </a:rPr>
              <a:t>mkdir build </a:t>
            </a:r>
            <a:endParaRPr lang="zh-CN" altLang="zh-CN" sz="1600" dirty="0">
              <a:solidFill>
                <a:srgbClr val="007020"/>
              </a:solidFill>
              <a:latin typeface="Arial" panose="020B0604020202020204" pitchFamily="34" charset="0"/>
            </a:endParaRPr>
          </a:p>
          <a:p>
            <a:pPr marL="0" lvl="0" indent="0" defTabSz="914400" eaLnBrk="0" fontAlgn="base" hangingPunct="0">
              <a:lnSpc>
                <a:spcPct val="100000"/>
              </a:lnSpc>
              <a:spcBef>
                <a:spcPct val="0"/>
              </a:spcBef>
              <a:spcAft>
                <a:spcPct val="0"/>
              </a:spcAft>
              <a:buSzTx/>
              <a:buNone/>
            </a:pPr>
            <a:r>
              <a:rPr lang="zh-CN" altLang="zh-CN" sz="1400" dirty="0">
                <a:solidFill>
                  <a:srgbClr val="333333"/>
                </a:solidFill>
                <a:latin typeface="Consolas" panose="020B0609020204030204" pitchFamily="49" charset="0"/>
              </a:rPr>
              <a:t>build cmake .. -DUSE_CUDA</a:t>
            </a:r>
            <a:r>
              <a:rPr lang="en-US" altLang="zh-CN" sz="1400" b="1" dirty="0">
                <a:solidFill>
                  <a:srgbClr val="666666"/>
                </a:solidFill>
                <a:latin typeface="Arial" panose="020B0604020202020204" pitchFamily="34" charset="0"/>
              </a:rPr>
              <a:t>=</a:t>
            </a:r>
            <a:r>
              <a:rPr lang="zh-CN" altLang="zh-CN" sz="1400" dirty="0">
                <a:solidFill>
                  <a:srgbClr val="333333"/>
                </a:solidFill>
                <a:latin typeface="Consolas" panose="020B0609020204030204" pitchFamily="49" charset="0"/>
              </a:rPr>
              <a:t>ON -DUSE_NCCL</a:t>
            </a:r>
            <a:r>
              <a:rPr lang="en-US" altLang="zh-CN" sz="1400" b="1" dirty="0">
                <a:solidFill>
                  <a:srgbClr val="666666"/>
                </a:solidFill>
                <a:latin typeface="Arial" panose="020B0604020202020204" pitchFamily="34" charset="0"/>
              </a:rPr>
              <a:t>=</a:t>
            </a:r>
            <a:r>
              <a:rPr lang="zh-CN" altLang="zh-CN" sz="1400" dirty="0">
                <a:solidFill>
                  <a:srgbClr val="333333"/>
                </a:solidFill>
                <a:latin typeface="Consolas" panose="020B0609020204030204" pitchFamily="49" charset="0"/>
              </a:rPr>
              <a:t>ON </a:t>
            </a:r>
            <a:endParaRPr lang="en-US" altLang="zh-CN" sz="1400" dirty="0">
              <a:solidFill>
                <a:srgbClr val="333333"/>
              </a:solidFill>
              <a:latin typeface="Consolas" panose="020B0609020204030204" pitchFamily="49" charset="0"/>
            </a:endParaRPr>
          </a:p>
          <a:p>
            <a:pPr marL="0" lvl="0" indent="0" defTabSz="914400" eaLnBrk="0" fontAlgn="base" hangingPunct="0">
              <a:lnSpc>
                <a:spcPct val="100000"/>
              </a:lnSpc>
              <a:spcBef>
                <a:spcPct val="0"/>
              </a:spcBef>
              <a:spcAft>
                <a:spcPct val="0"/>
              </a:spcAft>
              <a:buSzTx/>
              <a:buNone/>
            </a:pPr>
            <a:r>
              <a:rPr lang="zh-CN" altLang="zh-CN" sz="1400" dirty="0">
                <a:solidFill>
                  <a:srgbClr val="333333"/>
                </a:solidFill>
                <a:latin typeface="Consolas" panose="020B0609020204030204" pitchFamily="49" charset="0"/>
              </a:rPr>
              <a:t>make -j</a:t>
            </a:r>
            <a:r>
              <a:rPr lang="zh-CN" altLang="zh-CN" sz="800" dirty="0"/>
              <a:t> </a:t>
            </a:r>
            <a:endParaRPr lang="zh-CN" altLang="zh-CN" dirty="0">
              <a:latin typeface="Arial" panose="020B0604020202020204" pitchFamily="34" charset="0"/>
            </a:endParaRPr>
          </a:p>
          <a:p>
            <a:pPr marL="0" indent="0">
              <a:buNone/>
            </a:pPr>
            <a:endParaRPr lang="zh-CN" altLang="zh-CN" sz="1400" b="1" dirty="0"/>
          </a:p>
          <a:p>
            <a:pPr marL="0" indent="0">
              <a:buNone/>
            </a:pPr>
            <a:endParaRPr lang="zh-CN" altLang="en-US" sz="1400" b="1" dirty="0"/>
          </a:p>
        </p:txBody>
      </p:sp>
      <p:sp>
        <p:nvSpPr>
          <p:cNvPr id="10" name="Rectangle 2">
            <a:extLst>
              <a:ext uri="{FF2B5EF4-FFF2-40B4-BE49-F238E27FC236}">
                <a16:creationId xmlns:a16="http://schemas.microsoft.com/office/drawing/2014/main" id="{9450448A-B311-4EF4-AF61-297929D6BC62}"/>
              </a:ext>
            </a:extLst>
          </p:cNvPr>
          <p:cNvSpPr>
            <a:spLocks noChangeArrowheads="1"/>
          </p:cNvSpPr>
          <p:nvPr/>
        </p:nvSpPr>
        <p:spPr bwMode="auto">
          <a:xfrm>
            <a:off x="0" y="-38099"/>
            <a:ext cx="65" cy="5333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1269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2AF919E8-5563-4D2A-976C-A9D9A1EE37CC}"/>
              </a:ext>
            </a:extLst>
          </p:cNvPr>
          <p:cNvSpPr>
            <a:spLocks noChangeArrowheads="1"/>
          </p:cNvSpPr>
          <p:nvPr/>
        </p:nvSpPr>
        <p:spPr bwMode="auto">
          <a:xfrm>
            <a:off x="0" y="-38099"/>
            <a:ext cx="65" cy="5333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1269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2" name="Rectangle 4">
            <a:extLst>
              <a:ext uri="{FF2B5EF4-FFF2-40B4-BE49-F238E27FC236}">
                <a16:creationId xmlns:a16="http://schemas.microsoft.com/office/drawing/2014/main" id="{7C745DAB-A5D1-40DA-ABBF-5880DB6A8899}"/>
              </a:ext>
            </a:extLst>
          </p:cNvPr>
          <p:cNvSpPr>
            <a:spLocks noChangeArrowheads="1"/>
          </p:cNvSpPr>
          <p:nvPr/>
        </p:nvSpPr>
        <p:spPr bwMode="auto">
          <a:xfrm>
            <a:off x="-458316" y="-37510"/>
            <a:ext cx="65" cy="5333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1269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3" name="Rectangle 5">
            <a:extLst>
              <a:ext uri="{FF2B5EF4-FFF2-40B4-BE49-F238E27FC236}">
                <a16:creationId xmlns:a16="http://schemas.microsoft.com/office/drawing/2014/main" id="{26B6A066-9DBE-4DE9-B04A-ECD41AA5603E}"/>
              </a:ext>
            </a:extLst>
          </p:cNvPr>
          <p:cNvSpPr>
            <a:spLocks noChangeArrowheads="1"/>
          </p:cNvSpPr>
          <p:nvPr/>
        </p:nvSpPr>
        <p:spPr bwMode="auto">
          <a:xfrm>
            <a:off x="0" y="-38100"/>
            <a:ext cx="65" cy="5333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1269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83192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4CCF15C-FD92-419D-8EE1-B3583C7DFACF}"/>
              </a:ext>
            </a:extLst>
          </p:cNvPr>
          <p:cNvSpPr>
            <a:spLocks noGrp="1"/>
          </p:cNvSpPr>
          <p:nvPr>
            <p:ph idx="1"/>
          </p:nvPr>
        </p:nvSpPr>
        <p:spPr>
          <a:xfrm>
            <a:off x="1117309" y="692696"/>
            <a:ext cx="10157354" cy="5479504"/>
          </a:xfrm>
        </p:spPr>
        <p:txBody>
          <a:bodyPr>
            <a:normAutofit fontScale="77500" lnSpcReduction="20000"/>
          </a:bodyPr>
          <a:lstStyle/>
          <a:p>
            <a:r>
              <a:rPr lang="en-US" altLang="zh-CN" dirty="0"/>
              <a:t>1. python </a:t>
            </a:r>
            <a:r>
              <a:rPr lang="zh-CN" altLang="en-US" dirty="0"/>
              <a:t>基础</a:t>
            </a:r>
            <a:endParaRPr lang="en-US" altLang="zh-CN" dirty="0"/>
          </a:p>
          <a:p>
            <a:r>
              <a:rPr lang="en-US" altLang="zh-CN" dirty="0"/>
              <a:t>2. </a:t>
            </a:r>
            <a:r>
              <a:rPr lang="zh-CN" altLang="en-US" dirty="0"/>
              <a:t>字符串和文本 </a:t>
            </a:r>
            <a:r>
              <a:rPr lang="en-US" altLang="zh-CN" dirty="0"/>
              <a:t>/ </a:t>
            </a:r>
            <a:r>
              <a:rPr lang="zh-CN" altLang="en-US" dirty="0"/>
              <a:t>正则表达式</a:t>
            </a:r>
            <a:endParaRPr lang="en-US" altLang="zh-CN" dirty="0"/>
          </a:p>
          <a:p>
            <a:r>
              <a:rPr lang="en-US" altLang="zh-CN" dirty="0" err="1"/>
              <a:t>Kmp</a:t>
            </a:r>
            <a:r>
              <a:rPr lang="en-US" altLang="zh-CN" dirty="0"/>
              <a:t> </a:t>
            </a:r>
          </a:p>
          <a:p>
            <a:r>
              <a:rPr lang="en-US" altLang="zh-CN" dirty="0">
                <a:hlinkClick r:id="rId2"/>
              </a:rPr>
              <a:t>https://blog.csdn.net/lianhuijuan/article/details/61617018</a:t>
            </a:r>
            <a:endParaRPr lang="en-US" altLang="zh-CN" dirty="0"/>
          </a:p>
          <a:p>
            <a:r>
              <a:rPr lang="en-US" altLang="zh-CN" dirty="0"/>
              <a:t>https://blog.csdn.net/u011467044/article/details/55008649/</a:t>
            </a:r>
          </a:p>
          <a:p>
            <a:r>
              <a:rPr lang="en-US" altLang="zh-CN" dirty="0"/>
              <a:t>3.</a:t>
            </a:r>
            <a:r>
              <a:rPr lang="zh-CN" altLang="en-US" dirty="0"/>
              <a:t> 日期与文件</a:t>
            </a:r>
            <a:r>
              <a:rPr lang="en-US" altLang="zh-CN" dirty="0" err="1"/>
              <a:t>io</a:t>
            </a:r>
            <a:endParaRPr lang="en-US" altLang="zh-CN" dirty="0"/>
          </a:p>
          <a:p>
            <a:r>
              <a:rPr lang="en-US" altLang="zh-CN" dirty="0"/>
              <a:t>4. </a:t>
            </a:r>
            <a:r>
              <a:rPr lang="zh-CN" altLang="en-US" dirty="0"/>
              <a:t>函数，类与对象</a:t>
            </a:r>
            <a:r>
              <a:rPr lang="en-US" altLang="zh-CN" dirty="0"/>
              <a:t>/</a:t>
            </a:r>
            <a:r>
              <a:rPr lang="zh-CN" altLang="en-US" dirty="0"/>
              <a:t>函数闭包</a:t>
            </a:r>
            <a:endParaRPr lang="en-US" altLang="zh-CN" dirty="0"/>
          </a:p>
          <a:p>
            <a:r>
              <a:rPr lang="en-US" altLang="zh-CN" dirty="0"/>
              <a:t>5. </a:t>
            </a:r>
            <a:r>
              <a:rPr lang="zh-CN" altLang="en-US" dirty="0"/>
              <a:t>模块与包   </a:t>
            </a:r>
            <a:endParaRPr lang="en-US" altLang="zh-CN" dirty="0"/>
          </a:p>
          <a:p>
            <a:r>
              <a:rPr lang="en-US" altLang="zh-CN" dirty="0"/>
              <a:t>6. Python 2 </a:t>
            </a:r>
            <a:r>
              <a:rPr lang="zh-CN" altLang="en-US" dirty="0"/>
              <a:t>与 </a:t>
            </a:r>
            <a:r>
              <a:rPr lang="en-US" altLang="zh-CN" dirty="0"/>
              <a:t>python3 </a:t>
            </a:r>
            <a:r>
              <a:rPr lang="zh-CN" altLang="en-US" dirty="0"/>
              <a:t>区别</a:t>
            </a:r>
            <a:endParaRPr lang="en-US" altLang="zh-CN" dirty="0"/>
          </a:p>
          <a:p>
            <a:r>
              <a:rPr lang="en-US" altLang="zh-CN" dirty="0"/>
              <a:t>7. </a:t>
            </a:r>
            <a:r>
              <a:rPr lang="zh-CN" altLang="en-US" dirty="0"/>
              <a:t>数据库操作 </a:t>
            </a:r>
            <a:r>
              <a:rPr lang="en-US" altLang="zh-CN" dirty="0" err="1"/>
              <a:t>mysql</a:t>
            </a:r>
            <a:r>
              <a:rPr lang="en-US" altLang="zh-CN" dirty="0"/>
              <a:t>, </a:t>
            </a:r>
            <a:r>
              <a:rPr lang="en-US" altLang="zh-CN" dirty="0" err="1"/>
              <a:t>redis</a:t>
            </a:r>
            <a:r>
              <a:rPr lang="en-US" altLang="zh-CN" dirty="0"/>
              <a:t> ,</a:t>
            </a:r>
            <a:r>
              <a:rPr lang="zh-CN" altLang="en-US" dirty="0"/>
              <a:t>数据库基础</a:t>
            </a:r>
            <a:endParaRPr lang="en-US" altLang="zh-CN" dirty="0"/>
          </a:p>
          <a:p>
            <a:r>
              <a:rPr lang="en-US" altLang="zh-CN" dirty="0"/>
              <a:t>8. git </a:t>
            </a:r>
            <a:r>
              <a:rPr lang="zh-CN" altLang="en-US" dirty="0"/>
              <a:t>原理及应用</a:t>
            </a:r>
            <a:endParaRPr lang="en-US" altLang="zh-CN" dirty="0"/>
          </a:p>
          <a:p>
            <a:r>
              <a:rPr lang="en-US" altLang="zh-CN" dirty="0"/>
              <a:t>7. Django </a:t>
            </a:r>
            <a:r>
              <a:rPr lang="zh-CN" altLang="en-US" dirty="0"/>
              <a:t>框架使用</a:t>
            </a:r>
            <a:r>
              <a:rPr lang="en-US" altLang="zh-CN" dirty="0"/>
              <a:t>(</a:t>
            </a:r>
            <a:r>
              <a:rPr lang="zh-CN" altLang="en-US" dirty="0"/>
              <a:t>后端</a:t>
            </a:r>
            <a:r>
              <a:rPr lang="en-US" altLang="zh-CN" dirty="0"/>
              <a:t>)</a:t>
            </a:r>
          </a:p>
          <a:p>
            <a:endParaRPr lang="en-US" altLang="zh-CN" dirty="0"/>
          </a:p>
          <a:p>
            <a:pPr marL="0" indent="0">
              <a:buNone/>
            </a:pPr>
            <a:endParaRPr lang="en-US" altLang="zh-CN" dirty="0"/>
          </a:p>
        </p:txBody>
      </p:sp>
    </p:spTree>
    <p:extLst>
      <p:ext uri="{BB962C8B-B14F-4D97-AF65-F5344CB8AC3E}">
        <p14:creationId xmlns:p14="http://schemas.microsoft.com/office/powerpoint/2010/main" val="44523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ADB1846-8211-4B7E-87DD-19B587EFCCB5}"/>
              </a:ext>
            </a:extLst>
          </p:cNvPr>
          <p:cNvSpPr>
            <a:spLocks noGrp="1"/>
          </p:cNvSpPr>
          <p:nvPr>
            <p:ph idx="1"/>
          </p:nvPr>
        </p:nvSpPr>
        <p:spPr>
          <a:xfrm>
            <a:off x="1117309" y="692696"/>
            <a:ext cx="10157354" cy="5479504"/>
          </a:xfrm>
        </p:spPr>
        <p:txBody>
          <a:bodyPr>
            <a:normAutofit/>
          </a:bodyPr>
          <a:lstStyle/>
          <a:p>
            <a:r>
              <a:rPr lang="en-US" altLang="zh-CN" dirty="0"/>
              <a:t>10. </a:t>
            </a:r>
            <a:r>
              <a:rPr lang="zh-CN" altLang="en-US" dirty="0"/>
              <a:t>网络编程</a:t>
            </a:r>
            <a:r>
              <a:rPr lang="en-US" altLang="zh-CN" dirty="0"/>
              <a:t> tornado  </a:t>
            </a:r>
            <a:r>
              <a:rPr lang="en-US" altLang="zh-CN" dirty="0" err="1"/>
              <a:t>scapy</a:t>
            </a:r>
            <a:r>
              <a:rPr lang="en-US" altLang="zh-CN" dirty="0"/>
              <a:t>   </a:t>
            </a:r>
            <a:r>
              <a:rPr lang="zh-CN" altLang="en-US" dirty="0"/>
              <a:t>电子邮件 </a:t>
            </a:r>
            <a:r>
              <a:rPr lang="en-US" altLang="zh-CN" dirty="0"/>
              <a:t>requests</a:t>
            </a:r>
          </a:p>
          <a:p>
            <a:r>
              <a:rPr lang="en-US" altLang="zh-CN" dirty="0"/>
              <a:t>8. </a:t>
            </a:r>
            <a:r>
              <a:rPr lang="zh-CN" altLang="en-US" dirty="0"/>
              <a:t>图像处理</a:t>
            </a:r>
            <a:endParaRPr lang="en-US" altLang="zh-CN" dirty="0"/>
          </a:p>
          <a:p>
            <a:r>
              <a:rPr lang="en-US" altLang="zh-CN" dirty="0"/>
              <a:t>10. </a:t>
            </a:r>
            <a:r>
              <a:rPr lang="zh-CN" altLang="en-US" dirty="0"/>
              <a:t>数据结构与算法</a:t>
            </a:r>
            <a:endParaRPr lang="en-US" altLang="zh-CN" dirty="0"/>
          </a:p>
          <a:p>
            <a:r>
              <a:rPr lang="en-US" altLang="zh-CN" dirty="0"/>
              <a:t>11.</a:t>
            </a:r>
            <a:r>
              <a:rPr lang="zh-CN" altLang="en-US" dirty="0"/>
              <a:t>并发编程，进程与线程</a:t>
            </a:r>
            <a:endParaRPr lang="en-US" altLang="zh-CN" dirty="0"/>
          </a:p>
          <a:p>
            <a:r>
              <a:rPr lang="en-US" altLang="zh-CN" dirty="0"/>
              <a:t>8. </a:t>
            </a:r>
            <a:r>
              <a:rPr lang="zh-CN" altLang="en-US" dirty="0"/>
              <a:t>设计模式</a:t>
            </a:r>
            <a:endParaRPr lang="en-US" altLang="zh-CN" dirty="0"/>
          </a:p>
          <a:p>
            <a:r>
              <a:rPr lang="en-US" altLang="zh-CN" dirty="0"/>
              <a:t>9. </a:t>
            </a:r>
            <a:r>
              <a:rPr lang="zh-CN" altLang="en-US" dirty="0"/>
              <a:t>性能测试</a:t>
            </a:r>
            <a:endParaRPr lang="en-US" altLang="zh-CN" dirty="0"/>
          </a:p>
          <a:p>
            <a:r>
              <a:rPr lang="en-US" altLang="zh-CN" dirty="0" err="1"/>
              <a:t>lineprofiler</a:t>
            </a:r>
            <a:r>
              <a:rPr lang="en-US" altLang="zh-CN" dirty="0"/>
              <a:t> – </a:t>
            </a:r>
            <a:r>
              <a:rPr lang="zh-CN" altLang="en-US" dirty="0"/>
              <a:t>逐行性能分析。 </a:t>
            </a:r>
            <a:br>
              <a:rPr lang="zh-CN" altLang="en-US" dirty="0"/>
            </a:br>
            <a:r>
              <a:rPr lang="en-US" altLang="zh-CN" dirty="0" err="1"/>
              <a:t>memoryprofiler</a:t>
            </a:r>
            <a:r>
              <a:rPr lang="en-US" altLang="zh-CN" dirty="0"/>
              <a:t> – </a:t>
            </a:r>
            <a:r>
              <a:rPr lang="zh-CN" altLang="en-US" dirty="0"/>
              <a:t>监控 </a:t>
            </a:r>
            <a:r>
              <a:rPr lang="en-US" altLang="zh-CN" dirty="0"/>
              <a:t>Python </a:t>
            </a:r>
            <a:r>
              <a:rPr lang="zh-CN" altLang="en-US" dirty="0"/>
              <a:t>代码的内存使用。 </a:t>
            </a:r>
            <a:endParaRPr lang="en-US" altLang="zh-CN" dirty="0"/>
          </a:p>
          <a:p>
            <a:r>
              <a:rPr lang="en-US" altLang="zh-CN" dirty="0"/>
              <a:t>11. python </a:t>
            </a:r>
            <a:r>
              <a:rPr lang="zh-CN" altLang="en-US" dirty="0"/>
              <a:t>爬虫</a:t>
            </a:r>
            <a:r>
              <a:rPr lang="en-US" altLang="zh-CN" dirty="0"/>
              <a:t> </a:t>
            </a:r>
            <a:r>
              <a:rPr lang="en-US" altLang="zh-CN" dirty="0" err="1"/>
              <a:t>scrapy</a:t>
            </a:r>
            <a:r>
              <a:rPr lang="en-US" altLang="zh-CN" dirty="0"/>
              <a:t>(+</a:t>
            </a:r>
            <a:r>
              <a:rPr lang="zh-CN" altLang="en-US" dirty="0"/>
              <a:t>自定义爬虫框架</a:t>
            </a:r>
            <a:r>
              <a:rPr lang="en-US" altLang="zh-CN" dirty="0"/>
              <a:t>) + </a:t>
            </a:r>
            <a:r>
              <a:rPr lang="zh-CN" altLang="en-US" dirty="0"/>
              <a:t>分布式爬虫</a:t>
            </a:r>
            <a:r>
              <a:rPr lang="en-US" altLang="zh-CN" dirty="0" err="1"/>
              <a:t>scrapy</a:t>
            </a:r>
            <a:r>
              <a:rPr lang="en-US" altLang="zh-CN" dirty="0"/>
              <a:t>+ </a:t>
            </a:r>
            <a:r>
              <a:rPr lang="en-US" altLang="zh-CN" dirty="0" err="1"/>
              <a:t>redis</a:t>
            </a:r>
            <a:endParaRPr lang="en-US" altLang="zh-CN" dirty="0"/>
          </a:p>
          <a:p>
            <a:endParaRPr lang="en-US" altLang="zh-CN" dirty="0"/>
          </a:p>
          <a:p>
            <a:endParaRPr lang="en-US" altLang="zh-CN" dirty="0"/>
          </a:p>
        </p:txBody>
      </p:sp>
    </p:spTree>
    <p:extLst>
      <p:ext uri="{BB962C8B-B14F-4D97-AF65-F5344CB8AC3E}">
        <p14:creationId xmlns:p14="http://schemas.microsoft.com/office/powerpoint/2010/main" val="3082822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431F34F-79DF-44F9-9C6F-F545EBB50410}"/>
              </a:ext>
            </a:extLst>
          </p:cNvPr>
          <p:cNvSpPr>
            <a:spLocks noGrp="1"/>
          </p:cNvSpPr>
          <p:nvPr>
            <p:ph idx="1"/>
          </p:nvPr>
        </p:nvSpPr>
        <p:spPr>
          <a:xfrm>
            <a:off x="1117309" y="620688"/>
            <a:ext cx="10157354" cy="5551512"/>
          </a:xfrm>
        </p:spPr>
        <p:txBody>
          <a:bodyPr/>
          <a:lstStyle/>
          <a:p>
            <a:r>
              <a:rPr lang="en-US" altLang="zh-CN" dirty="0"/>
              <a:t>12. python </a:t>
            </a:r>
            <a:r>
              <a:rPr lang="zh-CN" altLang="en-US" dirty="0"/>
              <a:t>数据挖掘常用工具</a:t>
            </a:r>
            <a:endParaRPr lang="en-US" altLang="zh-CN" dirty="0"/>
          </a:p>
          <a:p>
            <a:r>
              <a:rPr lang="en-US" altLang="zh-CN" dirty="0"/>
              <a:t>pandas</a:t>
            </a:r>
          </a:p>
          <a:p>
            <a:r>
              <a:rPr lang="en-US" altLang="zh-CN" dirty="0" err="1"/>
              <a:t>numpy</a:t>
            </a:r>
            <a:r>
              <a:rPr lang="en-US" altLang="zh-CN" dirty="0"/>
              <a:t> </a:t>
            </a:r>
            <a:r>
              <a:rPr lang="zh-CN" altLang="en-US" dirty="0"/>
              <a:t>矩阵基础知识</a:t>
            </a:r>
            <a:endParaRPr lang="en-US" altLang="zh-CN" dirty="0"/>
          </a:p>
          <a:p>
            <a:r>
              <a:rPr lang="en-US" altLang="zh-CN" dirty="0"/>
              <a:t> matplotlib</a:t>
            </a:r>
          </a:p>
          <a:p>
            <a:r>
              <a:rPr lang="en-US" altLang="zh-CN" dirty="0" err="1"/>
              <a:t>scikit</a:t>
            </a:r>
            <a:r>
              <a:rPr lang="en-US" altLang="zh-CN" dirty="0"/>
              <a:t>-learn</a:t>
            </a:r>
          </a:p>
          <a:p>
            <a:r>
              <a:rPr lang="en-US" altLang="zh-CN" dirty="0"/>
              <a:t>13. ctr </a:t>
            </a:r>
            <a:r>
              <a:rPr lang="zh-CN" altLang="en-US" dirty="0"/>
              <a:t>预估 逻辑回归 </a:t>
            </a:r>
            <a:r>
              <a:rPr lang="en-US" altLang="zh-CN" dirty="0"/>
              <a:t> + </a:t>
            </a:r>
            <a:r>
              <a:rPr lang="zh-CN" altLang="en-US" dirty="0"/>
              <a:t>分词</a:t>
            </a:r>
            <a:endParaRPr lang="en-US" altLang="zh-CN" dirty="0"/>
          </a:p>
          <a:p>
            <a:r>
              <a:rPr lang="en-US" altLang="zh-CN" dirty="0"/>
              <a:t>14 .</a:t>
            </a:r>
            <a:r>
              <a:rPr lang="zh-CN" altLang="en-US" dirty="0"/>
              <a:t>文本分类</a:t>
            </a:r>
            <a:r>
              <a:rPr lang="en-US" altLang="zh-CN" dirty="0"/>
              <a:t>native </a:t>
            </a:r>
            <a:r>
              <a:rPr lang="en-US" altLang="zh-CN" dirty="0" err="1"/>
              <a:t>bayes</a:t>
            </a:r>
            <a:r>
              <a:rPr lang="en-US" altLang="zh-CN" dirty="0"/>
              <a:t> </a:t>
            </a:r>
          </a:p>
          <a:p>
            <a:r>
              <a:rPr lang="en-US" altLang="zh-CN" dirty="0"/>
              <a:t>15. </a:t>
            </a:r>
            <a:r>
              <a:rPr lang="zh-CN" altLang="en-US" dirty="0"/>
              <a:t>音乐推荐 </a:t>
            </a:r>
            <a:r>
              <a:rPr lang="en-US" altLang="zh-CN" dirty="0"/>
              <a:t>+ </a:t>
            </a:r>
            <a:r>
              <a:rPr lang="zh-CN" altLang="en-US" dirty="0"/>
              <a:t>爬去音乐</a:t>
            </a:r>
            <a:r>
              <a:rPr lang="en-US" altLang="zh-CN" dirty="0"/>
              <a:t>+ </a:t>
            </a:r>
            <a:r>
              <a:rPr lang="zh-CN" altLang="en-US" dirty="0"/>
              <a:t>推荐</a:t>
            </a:r>
            <a:endParaRPr lang="en-US" altLang="zh-CN" dirty="0"/>
          </a:p>
          <a:p>
            <a:endParaRPr lang="zh-CN" altLang="en-US" dirty="0"/>
          </a:p>
        </p:txBody>
      </p:sp>
    </p:spTree>
    <p:extLst>
      <p:ext uri="{BB962C8B-B14F-4D97-AF65-F5344CB8AC3E}">
        <p14:creationId xmlns:p14="http://schemas.microsoft.com/office/powerpoint/2010/main" val="79100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7C2371E-1F75-4AF9-9294-A562C6BE6B5C}"/>
              </a:ext>
            </a:extLst>
          </p:cNvPr>
          <p:cNvSpPr/>
          <p:nvPr/>
        </p:nvSpPr>
        <p:spPr>
          <a:xfrm>
            <a:off x="4766164" y="2644170"/>
            <a:ext cx="2656496" cy="1569660"/>
          </a:xfrm>
          <a:prstGeom prst="rect">
            <a:avLst/>
          </a:prstGeom>
          <a:noFill/>
          <a:effectLst>
            <a:reflection blurRad="6350" stA="50000" endA="300" endPos="90000" dist="50800" dir="5400000" sy="-100000" algn="bl" rotWithShape="0"/>
            <a:softEdge rad="63500"/>
          </a:effectLst>
          <a:scene3d>
            <a:camera prst="isometricLeftDown"/>
            <a:lightRig rig="threePt" dir="t"/>
          </a:scene3d>
          <a:sp3d>
            <a:bevelT w="165100" prst="coolSlant"/>
          </a:sp3d>
        </p:spPr>
        <p:txBody>
          <a:bodyPr wrap="none" lIns="91440" tIns="45720" rIns="91440" bIns="45720">
            <a:spAutoFit/>
            <a:sp3d extrusionH="57150">
              <a:bevelT w="82550" h="38100" prst="coolSlant"/>
            </a:sp3d>
          </a:bodyPr>
          <a:lstStyle/>
          <a:p>
            <a:pPr algn="ctr"/>
            <a:r>
              <a:rPr lang="zh-CN" altLang="en-US" sz="9600" b="1" dirty="0">
                <a:ln w="9525">
                  <a:solidFill>
                    <a:srgbClr val="0070C0"/>
                  </a:solidFill>
                  <a:prstDash val="solid"/>
                </a:ln>
                <a:solidFill>
                  <a:srgbClr val="0070C0"/>
                </a:solidFill>
                <a:effectLst>
                  <a:outerShdw blurRad="12700" dist="38100" dir="2700000" algn="tl" rotWithShape="0">
                    <a:schemeClr val="accent5">
                      <a:lumMod val="60000"/>
                      <a:lumOff val="40000"/>
                    </a:schemeClr>
                  </a:outerShdw>
                </a:effectLst>
              </a:rPr>
              <a:t>进阶</a:t>
            </a:r>
            <a:endParaRPr lang="zh-CN" altLang="en-US" sz="9600" b="1" cap="none" spc="0" dirty="0">
              <a:ln w="9525">
                <a:solidFill>
                  <a:srgbClr val="0070C0"/>
                </a:solidFill>
                <a:prstDash val="solid"/>
              </a:ln>
              <a:solidFill>
                <a:srgbClr val="0070C0"/>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346864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书籍 16x9">
  <a:themeElements>
    <a:clrScheme name="Books_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extLst>
    <a:ext uri="{05A4C25C-085E-4340-85A3-A5531E510DB2}">
      <thm15:themeFamily xmlns:thm15="http://schemas.microsoft.com/office/thememl/2012/main" name="Office_9411990_TF02787940_TF02787940" id="{4CFF2609-4873-4366-AB7B-BD98A1F8069A}" vid="{9D33A994-F295-4A50-AD5F-B7EC95DFDF78}"/>
    </a:ext>
  </a:extLst>
</a:theme>
</file>

<file path=ppt/theme/theme2.xml><?xml version="1.0" encoding="utf-8"?>
<a:theme xmlns:a="http://schemas.openxmlformats.org/drawingml/2006/main" name="Office 主题">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ppt/theme/theme3.xml><?xml version="1.0" encoding="utf-8"?>
<a:theme xmlns:a="http://schemas.openxmlformats.org/drawingml/2006/main" name="Office 主题">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1345039</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The bookstacks present on most slides  make this a good choice for students, teachers, reading enthusiasts, and others in education. This presentation template contains multiple slide layouts in widescreen format (16x9) and includes a sample table and chart that you can easily  modify.</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2011-11-26T00:00:00+00:00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AssetExpire xmlns="4873beb7-5857-4685-be1f-d57550cc96cc">2029-05-12T07:00:00+00:00</AssetExpire>
    <DSATActionTaken xmlns="4873beb7-5857-4685-be1f-d57550cc96cc" xsi:nil="true"/>
    <CSXSubmissionMarket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TP102787939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694216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LocMarketGroupTiers2 xmlns="4873beb7-5857-4685-be1f-d57550cc96cc" xsi:nil="true"/>
  </documentManagement>
</p:properties>
</file>

<file path=customXml/itemProps1.xml><?xml version="1.0" encoding="utf-8"?>
<ds:datastoreItem xmlns:ds="http://schemas.openxmlformats.org/officeDocument/2006/customXml" ds:itemID="{E1B558C7-619B-49BE-9097-7FCBDADD4ECE}">
  <ds:schemaRefs>
    <ds:schemaRef ds:uri="http://schemas.microsoft.com/sharepoint/v3/contenttype/forms"/>
  </ds:schemaRefs>
</ds:datastoreItem>
</file>

<file path=customXml/itemProps2.xml><?xml version="1.0" encoding="utf-8"?>
<ds:datastoreItem xmlns:ds="http://schemas.openxmlformats.org/officeDocument/2006/customXml" ds:itemID="{BBB5C329-08A6-4E5E-AEF1-A97828C874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301D382-32B0-43EE-932C-28906AF37617}">
  <ds:schemaRefs>
    <ds:schemaRef ds:uri="http://schemas.openxmlformats.org/package/2006/metadata/core-properties"/>
    <ds:schemaRef ds:uri="http://schemas.microsoft.com/office/2006/documentManagement/types"/>
    <ds:schemaRef ds:uri="http://schemas.microsoft.com/office/2006/metadata/properties"/>
    <ds:schemaRef ds:uri="http://schemas.microsoft.com/office/infopath/2007/PartnerControls"/>
    <ds:schemaRef ds:uri="http://purl.org/dc/terms/"/>
    <ds:schemaRef ds:uri="http://purl.org/dc/dcmitype/"/>
    <ds:schemaRef ds:uri="4873beb7-5857-4685-be1f-d57550cc96cc"/>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蓝色书架演示文稿（宽屏）</Template>
  <TotalTime>0</TotalTime>
  <Words>3359</Words>
  <Application>Microsoft Office PowerPoint</Application>
  <PresentationFormat>自定义</PresentationFormat>
  <Paragraphs>457</Paragraphs>
  <Slides>55</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55</vt:i4>
      </vt:variant>
    </vt:vector>
  </HeadingPairs>
  <TitlesOfParts>
    <vt:vector size="64" baseType="lpstr">
      <vt:lpstr>-apple-system</vt:lpstr>
      <vt:lpstr>Arial Unicode MS</vt:lpstr>
      <vt:lpstr>Menlo</vt:lpstr>
      <vt:lpstr>微软雅黑</vt:lpstr>
      <vt:lpstr>幼圆</vt:lpstr>
      <vt:lpstr>Arial</vt:lpstr>
      <vt:lpstr>Century Gothic</vt:lpstr>
      <vt:lpstr>Consolas</vt:lpstr>
      <vt:lpstr>书籍 16x9</vt:lpstr>
      <vt:lpstr>Python 简介</vt:lpstr>
      <vt:lpstr>Python 历史</vt:lpstr>
      <vt:lpstr>Python 特点</vt:lpstr>
      <vt:lpstr>Python 应用场景</vt:lpstr>
      <vt:lpstr>PowerPoint 演示文稿</vt:lpstr>
      <vt:lpstr>PowerPoint 演示文稿</vt:lpstr>
      <vt:lpstr>PowerPoint 演示文稿</vt:lpstr>
      <vt:lpstr>PowerPoint 演示文稿</vt:lpstr>
      <vt:lpstr>PowerPoint 演示文稿</vt:lpstr>
      <vt:lpstr>PowerPoint 演示文稿</vt:lpstr>
      <vt:lpstr>Python3 环境搭建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Linux 基本命令</vt:lpstr>
      <vt:lpstr>PowerPoint 演示文稿</vt:lpstr>
      <vt:lpstr>PowerPoint 演示文稿</vt:lpstr>
      <vt:lpstr>PowerPoint 演示文稿</vt:lpstr>
      <vt:lpstr>PowerPoint 演示文稿</vt:lpstr>
      <vt:lpstr>PowerPoint 演示文稿</vt:lpstr>
      <vt:lpstr>PowerPoint 演示文稿</vt:lpstr>
      <vt:lpstr>Python 基础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Python3 基础</vt:lpstr>
      <vt:lpstr>PowerPoint 演示文稿</vt:lpstr>
      <vt:lpstr>PowerPoint 演示文稿</vt:lpstr>
      <vt:lpstr>PowerPoint 演示文稿</vt:lpstr>
      <vt:lpstr>PowerPoint 演示文稿</vt:lpstr>
      <vt:lpstr>PowerPoint 演示文稿</vt:lpstr>
      <vt:lpstr>PowerPoint 演示文稿</vt:lpstr>
      <vt:lpstr>Xgboost 工具包</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2018-06-14T12:49:00Z</dcterms:created>
  <dcterms:modified xsi:type="dcterms:W3CDTF">2018-09-25T08:01:09Z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